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9_8F3E03C1.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6" r:id="rId5"/>
    <p:sldId id="257" r:id="rId6"/>
    <p:sldId id="258" r:id="rId7"/>
    <p:sldId id="259" r:id="rId8"/>
    <p:sldId id="260" r:id="rId9"/>
    <p:sldId id="262" r:id="rId10"/>
    <p:sldId id="268" r:id="rId11"/>
    <p:sldId id="281" r:id="rId12"/>
    <p:sldId id="1271" r:id="rId13"/>
    <p:sldId id="1272" r:id="rId14"/>
    <p:sldId id="280" r:id="rId15"/>
    <p:sldId id="265" r:id="rId16"/>
    <p:sldId id="266" r:id="rId17"/>
    <p:sldId id="1266" r:id="rId18"/>
    <p:sldId id="267" r:id="rId19"/>
    <p:sldId id="269" r:id="rId20"/>
    <p:sldId id="270" r:id="rId21"/>
    <p:sldId id="271" r:id="rId22"/>
    <p:sldId id="272" r:id="rId23"/>
    <p:sldId id="273" r:id="rId24"/>
    <p:sldId id="274" r:id="rId25"/>
    <p:sldId id="278" r:id="rId26"/>
  </p:sldIdLst>
  <p:sldSz cx="18288000" cy="10287000"/>
  <p:notesSz cx="6858000" cy="9144000"/>
  <p:embeddedFontLst>
    <p:embeddedFont>
      <p:font typeface="DIN Next Slab Pro 1" panose="020B0604020202020204" charset="0"/>
      <p:regular r:id="rId28"/>
    </p:embeddedFont>
    <p:embeddedFont>
      <p:font typeface="DIN Next Slab Pro 2" panose="020B0604020202020204" charset="0"/>
      <p:regular r:id="rId29"/>
    </p:embeddedFont>
    <p:embeddedFont>
      <p:font typeface="Open Sans" panose="020B0606030504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0D00E1-84DD-3B83-F8B3-DC818A9FCC44}" name="Gianadda Valérie" initials="VG" userId="S::valerie.gianadda@stv-fsg.ch::20051811-2c83-4de9-b9ea-e1a2c58579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1D11E-8A6B-46DA-BE46-30368C91BAEC}" v="17" dt="2024-02-28T10:42:46.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610"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er Ramona" userId="S::ramona.heer@stv-fsg.ch::4a11991c-ea92-41ff-b563-b5a8b7e99bba" providerId="AD" clId="Web-{86BC5168-8093-3D32-88D7-ADA3E4A612B6}"/>
    <pc:docChg chg="modSld">
      <pc:chgData name="Heer Ramona" userId="S::ramona.heer@stv-fsg.ch::4a11991c-ea92-41ff-b563-b5a8b7e99bba" providerId="AD" clId="Web-{86BC5168-8093-3D32-88D7-ADA3E4A612B6}" dt="2024-02-27T15:06:00.325" v="3"/>
      <pc:docMkLst>
        <pc:docMk/>
      </pc:docMkLst>
      <pc:sldChg chg="modNotes">
        <pc:chgData name="Heer Ramona" userId="S::ramona.heer@stv-fsg.ch::4a11991c-ea92-41ff-b563-b5a8b7e99bba" providerId="AD" clId="Web-{86BC5168-8093-3D32-88D7-ADA3E4A612B6}" dt="2024-02-27T15:06:00.325" v="3"/>
        <pc:sldMkLst>
          <pc:docMk/>
          <pc:sldMk cId="0" sldId="259"/>
        </pc:sldMkLst>
      </pc:sldChg>
    </pc:docChg>
  </pc:docChgLst>
  <pc:docChgLst>
    <pc:chgData name="Heer Ramona" userId="4a11991c-ea92-41ff-b563-b5a8b7e99bba" providerId="ADAL" clId="{29D1D11E-8A6B-46DA-BE46-30368C91BAEC}"/>
    <pc:docChg chg="undo redo custSel modSld">
      <pc:chgData name="Heer Ramona" userId="4a11991c-ea92-41ff-b563-b5a8b7e99bba" providerId="ADAL" clId="{29D1D11E-8A6B-46DA-BE46-30368C91BAEC}" dt="2024-02-27T15:59:37.029" v="61" actId="1076"/>
      <pc:docMkLst>
        <pc:docMk/>
      </pc:docMkLst>
      <pc:sldChg chg="modSp mod">
        <pc:chgData name="Heer Ramona" userId="4a11991c-ea92-41ff-b563-b5a8b7e99bba" providerId="ADAL" clId="{29D1D11E-8A6B-46DA-BE46-30368C91BAEC}" dt="2024-02-27T14:29:40.954" v="50" actId="13926"/>
        <pc:sldMkLst>
          <pc:docMk/>
          <pc:sldMk cId="0" sldId="258"/>
        </pc:sldMkLst>
        <pc:spChg chg="mod">
          <ac:chgData name="Heer Ramona" userId="4a11991c-ea92-41ff-b563-b5a8b7e99bba" providerId="ADAL" clId="{29D1D11E-8A6B-46DA-BE46-30368C91BAEC}" dt="2024-02-27T14:29:40.954" v="50" actId="13926"/>
          <ac:spMkLst>
            <pc:docMk/>
            <pc:sldMk cId="0" sldId="258"/>
            <ac:spMk id="7" creationId="{00000000-0000-0000-0000-000000000000}"/>
          </ac:spMkLst>
        </pc:spChg>
      </pc:sldChg>
      <pc:sldChg chg="modNotesTx">
        <pc:chgData name="Heer Ramona" userId="4a11991c-ea92-41ff-b563-b5a8b7e99bba" providerId="ADAL" clId="{29D1D11E-8A6B-46DA-BE46-30368C91BAEC}" dt="2024-02-27T15:06:20.995" v="55"/>
        <pc:sldMkLst>
          <pc:docMk/>
          <pc:sldMk cId="0" sldId="259"/>
        </pc:sldMkLst>
      </pc:sldChg>
      <pc:sldChg chg="addSp delSp modSp mod">
        <pc:chgData name="Heer Ramona" userId="4a11991c-ea92-41ff-b563-b5a8b7e99bba" providerId="ADAL" clId="{29D1D11E-8A6B-46DA-BE46-30368C91BAEC}" dt="2024-02-27T15:59:37.029" v="61" actId="1076"/>
        <pc:sldMkLst>
          <pc:docMk/>
          <pc:sldMk cId="0" sldId="266"/>
        </pc:sldMkLst>
        <pc:spChg chg="add mod">
          <ac:chgData name="Heer Ramona" userId="4a11991c-ea92-41ff-b563-b5a8b7e99bba" providerId="ADAL" clId="{29D1D11E-8A6B-46DA-BE46-30368C91BAEC}" dt="2024-02-27T15:59:21.176" v="57"/>
          <ac:spMkLst>
            <pc:docMk/>
            <pc:sldMk cId="0" sldId="266"/>
            <ac:spMk id="3" creationId="{974A9F27-0E63-2B47-6858-3CC51FE2F45C}"/>
          </ac:spMkLst>
        </pc:spChg>
        <pc:spChg chg="del">
          <ac:chgData name="Heer Ramona" userId="4a11991c-ea92-41ff-b563-b5a8b7e99bba" providerId="ADAL" clId="{29D1D11E-8A6B-46DA-BE46-30368C91BAEC}" dt="2024-02-27T15:59:20.766" v="56" actId="478"/>
          <ac:spMkLst>
            <pc:docMk/>
            <pc:sldMk cId="0" sldId="266"/>
            <ac:spMk id="4" creationId="{00000000-0000-0000-0000-000000000000}"/>
          </ac:spMkLst>
        </pc:spChg>
        <pc:spChg chg="mod">
          <ac:chgData name="Heer Ramona" userId="4a11991c-ea92-41ff-b563-b5a8b7e99bba" providerId="ADAL" clId="{29D1D11E-8A6B-46DA-BE46-30368C91BAEC}" dt="2024-02-27T15:59:37.029" v="61" actId="1076"/>
          <ac:spMkLst>
            <pc:docMk/>
            <pc:sldMk cId="0" sldId="266"/>
            <ac:spMk id="5" creationId="{00000000-0000-0000-0000-000000000000}"/>
          </ac:spMkLst>
        </pc:spChg>
        <pc:picChg chg="add mod ord">
          <ac:chgData name="Heer Ramona" userId="4a11991c-ea92-41ff-b563-b5a8b7e99bba" providerId="ADAL" clId="{29D1D11E-8A6B-46DA-BE46-30368C91BAEC}" dt="2024-02-27T15:59:32.911" v="60" actId="1076"/>
          <ac:picMkLst>
            <pc:docMk/>
            <pc:sldMk cId="0" sldId="266"/>
            <ac:picMk id="8" creationId="{BCA526FF-9997-8EA9-66EE-A1B47ABA833A}"/>
          </ac:picMkLst>
        </pc:picChg>
      </pc:sldChg>
      <pc:sldChg chg="modSp mod">
        <pc:chgData name="Heer Ramona" userId="4a11991c-ea92-41ff-b563-b5a8b7e99bba" providerId="ADAL" clId="{29D1D11E-8A6B-46DA-BE46-30368C91BAEC}" dt="2024-02-27T14:28:52.954" v="29" actId="20577"/>
        <pc:sldMkLst>
          <pc:docMk/>
          <pc:sldMk cId="0" sldId="269"/>
        </pc:sldMkLst>
        <pc:spChg chg="mod">
          <ac:chgData name="Heer Ramona" userId="4a11991c-ea92-41ff-b563-b5a8b7e99bba" providerId="ADAL" clId="{29D1D11E-8A6B-46DA-BE46-30368C91BAEC}" dt="2024-02-27T14:28:52.954" v="29" actId="20577"/>
          <ac:spMkLst>
            <pc:docMk/>
            <pc:sldMk cId="0" sldId="269"/>
            <ac:spMk id="9" creationId="{00000000-0000-0000-0000-000000000000}"/>
          </ac:spMkLst>
        </pc:spChg>
      </pc:sldChg>
      <pc:sldChg chg="modSp mod">
        <pc:chgData name="Heer Ramona" userId="4a11991c-ea92-41ff-b563-b5a8b7e99bba" providerId="ADAL" clId="{29D1D11E-8A6B-46DA-BE46-30368C91BAEC}" dt="2024-02-27T14:29:04.342" v="49" actId="20577"/>
        <pc:sldMkLst>
          <pc:docMk/>
          <pc:sldMk cId="0" sldId="270"/>
        </pc:sldMkLst>
        <pc:spChg chg="mod">
          <ac:chgData name="Heer Ramona" userId="4a11991c-ea92-41ff-b563-b5a8b7e99bba" providerId="ADAL" clId="{29D1D11E-8A6B-46DA-BE46-30368C91BAEC}" dt="2024-02-27T14:29:04.342" v="49" actId="20577"/>
          <ac:spMkLst>
            <pc:docMk/>
            <pc:sldMk cId="0" sldId="270"/>
            <ac:spMk id="12" creationId="{00000000-0000-0000-0000-000000000000}"/>
          </ac:spMkLst>
        </pc:spChg>
      </pc:sldChg>
      <pc:sldChg chg="modSp mod">
        <pc:chgData name="Heer Ramona" userId="4a11991c-ea92-41ff-b563-b5a8b7e99bba" providerId="ADAL" clId="{29D1D11E-8A6B-46DA-BE46-30368C91BAEC}" dt="2024-02-27T14:26:05.937" v="6" actId="13926"/>
        <pc:sldMkLst>
          <pc:docMk/>
          <pc:sldMk cId="0" sldId="280"/>
        </pc:sldMkLst>
        <pc:spChg chg="mod">
          <ac:chgData name="Heer Ramona" userId="4a11991c-ea92-41ff-b563-b5a8b7e99bba" providerId="ADAL" clId="{29D1D11E-8A6B-46DA-BE46-30368C91BAEC}" dt="2024-02-27T14:26:05.937" v="6" actId="13926"/>
          <ac:spMkLst>
            <pc:docMk/>
            <pc:sldMk cId="0" sldId="280"/>
            <ac:spMk id="8" creationId="{6E98D55D-870A-56B8-FD26-05C6DA11D24A}"/>
          </ac:spMkLst>
        </pc:spChg>
        <pc:spChg chg="mod">
          <ac:chgData name="Heer Ramona" userId="4a11991c-ea92-41ff-b563-b5a8b7e99bba" providerId="ADAL" clId="{29D1D11E-8A6B-46DA-BE46-30368C91BAEC}" dt="2024-02-27T14:25:58.398" v="5" actId="13926"/>
          <ac:spMkLst>
            <pc:docMk/>
            <pc:sldMk cId="0" sldId="280"/>
            <ac:spMk id="10" creationId="{8D9426A9-202E-71F1-74BE-8AB947E3F5B5}"/>
          </ac:spMkLst>
        </pc:spChg>
        <pc:spChg chg="mod">
          <ac:chgData name="Heer Ramona" userId="4a11991c-ea92-41ff-b563-b5a8b7e99bba" providerId="ADAL" clId="{29D1D11E-8A6B-46DA-BE46-30368C91BAEC}" dt="2024-02-27T14:25:58.148" v="4" actId="13926"/>
          <ac:spMkLst>
            <pc:docMk/>
            <pc:sldMk cId="0" sldId="280"/>
            <ac:spMk id="11" creationId="{89D563AD-CB1D-8D93-F8DB-4193E0B28E00}"/>
          </ac:spMkLst>
        </pc:spChg>
      </pc:sldChg>
    </pc:docChg>
  </pc:docChgLst>
</pc:chgInfo>
</file>

<file path=ppt/comments/modernComment_119_8F3E03C1.xml><?xml version="1.0" encoding="utf-8"?>
<p188:cmLst xmlns:a="http://schemas.openxmlformats.org/drawingml/2006/main" xmlns:r="http://schemas.openxmlformats.org/officeDocument/2006/relationships" xmlns:p188="http://schemas.microsoft.com/office/powerpoint/2018/8/main">
  <p188:cm id="{FE4B7197-059B-4F3B-9E1C-BD34231E3923}" authorId="{F40D00E1-84DD-3B83-F8B3-DC818A9FCC44}" created="2023-10-26T14:32:36.284">
    <pc:sldMkLst xmlns:pc="http://schemas.microsoft.com/office/powerpoint/2013/main/command">
      <pc:docMk/>
      <pc:sldMk cId="2403206081" sldId="280"/>
    </pc:sldMkLst>
    <p188:txBody>
      <a:bodyPr/>
      <a:lstStyle/>
      <a:p>
        <a:r>
          <a:rPr lang="fr-CH"/>
          <a:t>En FR : L'éthique dans le sport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28.02.2024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tv-fsg.ch/fileadmin/user_upload/stvfsgch/News/Artikel/2022/STV_Interventionsschema_de.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err="1"/>
              <a:t>Bienvenue</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2B338-2450-3A77-506C-2F15ADC002B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12DC77E-1598-B72A-908D-A24F3E36D668}"/>
              </a:ext>
            </a:extLst>
          </p:cNvPr>
          <p:cNvSpPr>
            <a:spLocks noGrp="1" noRot="1" noChangeAspect="1"/>
          </p:cNvSpPr>
          <p:nvPr>
            <p:ph type="sldImg"/>
          </p:nvPr>
        </p:nvSpPr>
        <p:spPr>
          <a:xfrm>
            <a:off x="2290763" y="512763"/>
            <a:ext cx="4562475" cy="2566987"/>
          </a:xfrm>
        </p:spPr>
      </p:sp>
      <p:sp>
        <p:nvSpPr>
          <p:cNvPr id="3" name="Notizenplatzhalter 2">
            <a:extLst>
              <a:ext uri="{FF2B5EF4-FFF2-40B4-BE49-F238E27FC236}">
                <a16:creationId xmlns:a16="http://schemas.microsoft.com/office/drawing/2014/main" id="{1FB87ED7-A90A-1DB2-F1A0-D332D7B42858}"/>
              </a:ext>
            </a:extLst>
          </p:cNvPr>
          <p:cNvSpPr>
            <a:spLocks noGrp="1"/>
          </p:cNvSpPr>
          <p:nvPr>
            <p:ph type="body" idx="1"/>
          </p:nvPr>
        </p:nvSpPr>
        <p:spPr/>
        <p:txBody>
          <a:bodyPr/>
          <a:lstStyle/>
          <a:p>
            <a:r>
              <a:rPr lang="de-CH" err="1"/>
              <a:t>Vidéo</a:t>
            </a:r>
            <a:r>
              <a:rPr lang="de-CH"/>
              <a:t> </a:t>
            </a:r>
            <a:r>
              <a:rPr lang="de-CH" err="1"/>
              <a:t>explicative</a:t>
            </a:r>
            <a:r>
              <a:rPr lang="de-CH"/>
              <a:t> </a:t>
            </a:r>
            <a:r>
              <a:rPr lang="de-CH" err="1"/>
              <a:t>sur</a:t>
            </a:r>
            <a:r>
              <a:rPr lang="de-CH"/>
              <a:t> la </a:t>
            </a:r>
            <a:r>
              <a:rPr lang="de-CH" err="1"/>
              <a:t>boussole</a:t>
            </a:r>
            <a:r>
              <a:rPr lang="de-CH"/>
              <a:t> </a:t>
            </a:r>
            <a:r>
              <a:rPr lang="de-CH" err="1"/>
              <a:t>éthique</a:t>
            </a:r>
            <a:r>
              <a:rPr lang="de-CH"/>
              <a:t> de Swiss Olympic</a:t>
            </a:r>
          </a:p>
          <a:p>
            <a:endParaRPr lang="de-CH"/>
          </a:p>
          <a:p>
            <a:r>
              <a:rPr lang="de-CH"/>
              <a:t>Lien </a:t>
            </a:r>
            <a:r>
              <a:rPr lang="de-CH" err="1"/>
              <a:t>direct</a:t>
            </a:r>
            <a:r>
              <a:rPr lang="de-CH"/>
              <a:t> : </a:t>
            </a:r>
          </a:p>
          <a:p>
            <a:r>
              <a:rPr lang="de-CH"/>
              <a:t>https://www.youtube.com/watch?v=490JbAsu9dI&amp;t=1s</a:t>
            </a:r>
          </a:p>
        </p:txBody>
      </p:sp>
      <p:sp>
        <p:nvSpPr>
          <p:cNvPr id="4" name="Foliennummernplatzhalter 3">
            <a:extLst>
              <a:ext uri="{FF2B5EF4-FFF2-40B4-BE49-F238E27FC236}">
                <a16:creationId xmlns:a16="http://schemas.microsoft.com/office/drawing/2014/main" id="{8812201B-F712-301F-86B9-2BF66DE9B3E7}"/>
              </a:ext>
            </a:extLst>
          </p:cNvPr>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2885432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err="1"/>
              <a:t>Présenter</a:t>
            </a:r>
            <a:r>
              <a:rPr lang="de-CH"/>
              <a:t> </a:t>
            </a:r>
            <a:r>
              <a:rPr lang="de-CH" err="1"/>
              <a:t>les</a:t>
            </a:r>
            <a:r>
              <a:rPr lang="de-CH"/>
              <a:t> </a:t>
            </a:r>
            <a:r>
              <a:rPr lang="de-CH" err="1"/>
              <a:t>maniements</a:t>
            </a:r>
            <a:r>
              <a:rPr lang="de-CH"/>
              <a:t> possibles </a:t>
            </a:r>
            <a:r>
              <a:rPr lang="de-CH" err="1"/>
              <a:t>dans</a:t>
            </a:r>
            <a:r>
              <a:rPr lang="de-CH"/>
              <a:t> </a:t>
            </a:r>
            <a:r>
              <a:rPr lang="de-CH" err="1"/>
              <a:t>les</a:t>
            </a:r>
            <a:r>
              <a:rPr lang="de-CH"/>
              <a:t> </a:t>
            </a:r>
            <a:r>
              <a:rPr lang="de-CH" err="1"/>
              <a:t>différents</a:t>
            </a:r>
            <a:r>
              <a:rPr lang="de-CH"/>
              <a:t> </a:t>
            </a:r>
            <a:r>
              <a:rPr lang="de-CH" err="1"/>
              <a:t>domaines</a:t>
            </a:r>
            <a:r>
              <a:rPr lang="de-CH"/>
              <a:t> de la </a:t>
            </a:r>
            <a:r>
              <a:rPr lang="de-CH" err="1"/>
              <a:t>boussole</a:t>
            </a:r>
            <a:r>
              <a:rPr lang="de-CH"/>
              <a:t> </a:t>
            </a:r>
            <a:r>
              <a:rPr lang="de-CH" err="1"/>
              <a:t>éthique</a:t>
            </a:r>
            <a:r>
              <a:rPr lang="de-CH"/>
              <a:t>.</a:t>
            </a:r>
          </a:p>
          <a:p>
            <a:r>
              <a:rPr lang="de-CH">
                <a:ea typeface="Calibri"/>
                <a:cs typeface="Calibri"/>
              </a:rPr>
              <a:t>Dans </a:t>
            </a:r>
            <a:r>
              <a:rPr lang="de-CH" err="1">
                <a:ea typeface="Calibri"/>
                <a:cs typeface="Calibri"/>
              </a:rPr>
              <a:t>quel</a:t>
            </a:r>
            <a:r>
              <a:rPr lang="de-CH">
                <a:ea typeface="Calibri"/>
                <a:cs typeface="Calibri"/>
              </a:rPr>
              <a:t> </a:t>
            </a:r>
            <a:r>
              <a:rPr lang="de-CH" err="1">
                <a:ea typeface="Calibri"/>
                <a:cs typeface="Calibri"/>
              </a:rPr>
              <a:t>domaine</a:t>
            </a:r>
            <a:r>
              <a:rPr lang="de-CH">
                <a:ea typeface="Calibri"/>
                <a:cs typeface="Calibri"/>
              </a:rPr>
              <a:t> et à </a:t>
            </a:r>
            <a:r>
              <a:rPr lang="de-CH" err="1">
                <a:ea typeface="Calibri"/>
                <a:cs typeface="Calibri"/>
              </a:rPr>
              <a:t>qui</a:t>
            </a:r>
            <a:r>
              <a:rPr lang="de-CH">
                <a:ea typeface="Calibri"/>
                <a:cs typeface="Calibri"/>
              </a:rPr>
              <a:t> </a:t>
            </a:r>
            <a:r>
              <a:rPr lang="de-CH" err="1">
                <a:ea typeface="Calibri"/>
                <a:cs typeface="Calibri"/>
              </a:rPr>
              <a:t>m’adresser</a:t>
            </a:r>
            <a:r>
              <a:rPr lang="de-CH">
                <a:ea typeface="Calibri"/>
                <a:cs typeface="Calibri"/>
              </a:rPr>
              <a:t> ?</a:t>
            </a:r>
          </a:p>
          <a:p>
            <a:endParaRPr lang="de-CH"/>
          </a:p>
        </p:txBody>
      </p:sp>
      <p:sp>
        <p:nvSpPr>
          <p:cNvPr id="4" name="Foliennummernplatzhalt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685937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err="1"/>
              <a:t>Vous</a:t>
            </a:r>
            <a:r>
              <a:rPr lang="de-CH"/>
              <a:t> </a:t>
            </a:r>
            <a:r>
              <a:rPr lang="de-CH" err="1"/>
              <a:t>entrez</a:t>
            </a:r>
            <a:r>
              <a:rPr lang="de-CH"/>
              <a:t> en </a:t>
            </a:r>
            <a:r>
              <a:rPr lang="de-CH" err="1"/>
              <a:t>jeu</a:t>
            </a:r>
            <a:r>
              <a:rPr lang="de-CH"/>
              <a:t> </a:t>
            </a:r>
            <a:r>
              <a:rPr lang="de-CH" err="1"/>
              <a:t>dès</a:t>
            </a:r>
            <a:r>
              <a:rPr lang="de-CH"/>
              <a:t> </a:t>
            </a:r>
            <a:r>
              <a:rPr lang="de-CH" err="1"/>
              <a:t>lors</a:t>
            </a:r>
            <a:r>
              <a:rPr lang="de-CH"/>
              <a:t> </a:t>
            </a:r>
            <a:r>
              <a:rPr lang="de-CH" err="1"/>
              <a:t>que</a:t>
            </a:r>
            <a:r>
              <a:rPr lang="de-CH"/>
              <a:t> la </a:t>
            </a:r>
            <a:r>
              <a:rPr lang="de-CH" err="1"/>
              <a:t>boussole</a:t>
            </a:r>
            <a:r>
              <a:rPr lang="de-CH"/>
              <a:t> </a:t>
            </a:r>
            <a:r>
              <a:rPr lang="de-CH" err="1"/>
              <a:t>éthique</a:t>
            </a:r>
            <a:r>
              <a:rPr lang="de-CH"/>
              <a:t> se </a:t>
            </a:r>
            <a:r>
              <a:rPr lang="de-CH" err="1"/>
              <a:t>trouve</a:t>
            </a:r>
            <a:r>
              <a:rPr lang="de-CH"/>
              <a:t> </a:t>
            </a:r>
            <a:r>
              <a:rPr lang="de-CH" err="1"/>
              <a:t>dans</a:t>
            </a:r>
            <a:r>
              <a:rPr lang="de-CH"/>
              <a:t> la </a:t>
            </a:r>
            <a:r>
              <a:rPr lang="de-CH" err="1"/>
              <a:t>zone</a:t>
            </a:r>
            <a:r>
              <a:rPr lang="de-CH"/>
              <a:t> orange. </a:t>
            </a:r>
          </a:p>
          <a:p>
            <a:endParaRPr lang="de-CH"/>
          </a:p>
          <a:p>
            <a:r>
              <a:rPr lang="de-CH" err="1"/>
              <a:t>Présentation</a:t>
            </a:r>
            <a:r>
              <a:rPr lang="de-CH"/>
              <a:t> de la </a:t>
            </a:r>
            <a:r>
              <a:rPr lang="de-CH" err="1"/>
              <a:t>fondation</a:t>
            </a:r>
            <a:r>
              <a:rPr lang="de-CH"/>
              <a:t> Swiss Sport Integrity, </a:t>
            </a:r>
            <a:r>
              <a:rPr lang="de-CH" err="1"/>
              <a:t>service</a:t>
            </a:r>
            <a:r>
              <a:rPr lang="de-CH"/>
              <a:t> national de </a:t>
            </a:r>
            <a:r>
              <a:rPr lang="de-CH" err="1"/>
              <a:t>signalement</a:t>
            </a:r>
            <a:r>
              <a:rPr lang="de-CH"/>
              <a:t> </a:t>
            </a:r>
            <a:r>
              <a:rPr lang="de-CH" err="1"/>
              <a:t>pour</a:t>
            </a:r>
            <a:r>
              <a:rPr lang="de-CH"/>
              <a:t> </a:t>
            </a:r>
            <a:r>
              <a:rPr lang="de-CH" err="1"/>
              <a:t>les</a:t>
            </a:r>
            <a:r>
              <a:rPr lang="de-CH"/>
              <a:t> </a:t>
            </a:r>
            <a:r>
              <a:rPr lang="de-CH" err="1"/>
              <a:t>manquements</a:t>
            </a:r>
            <a:r>
              <a:rPr lang="de-CH"/>
              <a:t> à </a:t>
            </a:r>
            <a:r>
              <a:rPr lang="de-CH" err="1"/>
              <a:t>l’éthique</a:t>
            </a:r>
            <a:r>
              <a:rPr lang="de-CH"/>
              <a:t> et </a:t>
            </a:r>
            <a:r>
              <a:rPr lang="de-CH" err="1"/>
              <a:t>les</a:t>
            </a:r>
            <a:r>
              <a:rPr lang="de-CH"/>
              <a:t> </a:t>
            </a:r>
            <a:r>
              <a:rPr lang="de-CH" err="1"/>
              <a:t>infractions</a:t>
            </a:r>
            <a:r>
              <a:rPr lang="de-CH"/>
              <a:t> de </a:t>
            </a:r>
            <a:r>
              <a:rPr lang="de-CH" err="1"/>
              <a:t>dopage</a:t>
            </a:r>
            <a:r>
              <a:rPr lang="de-CH"/>
              <a:t>. </a:t>
            </a:r>
          </a:p>
          <a:p>
            <a:pPr marL="228600" indent="-228600">
              <a:buAutoNum type="arabicPeriod"/>
            </a:pPr>
            <a:r>
              <a:rPr lang="de-CH"/>
              <a:t>Premiers </a:t>
            </a:r>
            <a:r>
              <a:rPr lang="de-CH" err="1"/>
              <a:t>conseils</a:t>
            </a:r>
            <a:endParaRPr lang="de-CH"/>
          </a:p>
          <a:p>
            <a:pPr marL="228600" indent="-228600">
              <a:buAutoNum type="arabicPeriod"/>
            </a:pPr>
            <a:r>
              <a:rPr lang="de-CH"/>
              <a:t>Signalements</a:t>
            </a:r>
          </a:p>
          <a:p>
            <a:pPr marL="228600" indent="-228600">
              <a:buAutoNum type="arabicPeriod"/>
            </a:pPr>
            <a:r>
              <a:rPr lang="de-CH" err="1"/>
              <a:t>Enquêtes</a:t>
            </a:r>
            <a:endParaRPr lang="de-CH"/>
          </a:p>
          <a:p>
            <a:pPr marL="228600" indent="-228600">
              <a:buAutoNum type="arabicPeriod"/>
            </a:pPr>
            <a:r>
              <a:rPr lang="de-CH">
                <a:ea typeface="Calibri"/>
                <a:cs typeface="Calibri"/>
              </a:rPr>
              <a:t>Lutte contre le </a:t>
            </a:r>
            <a:r>
              <a:rPr lang="de-CH" err="1">
                <a:ea typeface="Calibri"/>
                <a:cs typeface="Calibri"/>
              </a:rPr>
              <a:t>dopage</a:t>
            </a:r>
            <a:endParaRPr lang="de-CH">
              <a:ea typeface="Calibri"/>
              <a:cs typeface="Calibri"/>
            </a:endParaRPr>
          </a:p>
          <a:p>
            <a:pPr marL="228600" indent="-228600">
              <a:buAutoNum type="arabicPeriod"/>
            </a:pPr>
            <a:endParaRPr lang="de-CH"/>
          </a:p>
          <a:p>
            <a:r>
              <a:rPr lang="fr-CH"/>
              <a:t>La fondation </a:t>
            </a:r>
            <a:r>
              <a:rPr lang="fr-CH" err="1"/>
              <a:t>Swiss</a:t>
            </a:r>
            <a:r>
              <a:rPr lang="fr-CH"/>
              <a:t> Sport </a:t>
            </a:r>
            <a:r>
              <a:rPr lang="fr-CH" err="1"/>
              <a:t>Integrity</a:t>
            </a:r>
            <a:r>
              <a:rPr lang="fr-CH"/>
              <a:t> entend lutter durablement et efficacement contre le dopage, les manquements à l’éthique et les irrégularités dans le sport. Pour ce faire, </a:t>
            </a:r>
            <a:r>
              <a:rPr lang="fr-CH" err="1"/>
              <a:t>Swiss</a:t>
            </a:r>
            <a:r>
              <a:rPr lang="fr-CH"/>
              <a:t> Sport </a:t>
            </a:r>
            <a:r>
              <a:rPr lang="fr-CH" err="1"/>
              <a:t>Integrity</a:t>
            </a:r>
            <a:r>
              <a:rPr lang="fr-CH"/>
              <a:t> s'appuie sur des directives internationales ainsi que sur les principes du Statut concernant le dopage de </a:t>
            </a:r>
            <a:r>
              <a:rPr lang="fr-CH" err="1"/>
              <a:t>Swiss</a:t>
            </a:r>
            <a:r>
              <a:rPr lang="fr-CH"/>
              <a:t> Olympic et des Statuts en matière d'éthique du sport suisse et dispose des reconnaissances internationales nécessaires.</a:t>
            </a:r>
          </a:p>
          <a:p>
            <a:endParaRPr lang="de-CH"/>
          </a:p>
        </p:txBody>
      </p:sp>
      <p:sp>
        <p:nvSpPr>
          <p:cNvPr id="4" name="Foliennummernplatzhalt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423522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err="1"/>
              <a:t>Tout</a:t>
            </a:r>
            <a:r>
              <a:rPr lang="de-CH"/>
              <a:t> </a:t>
            </a:r>
            <a:r>
              <a:rPr lang="de-CH" err="1"/>
              <a:t>un</a:t>
            </a:r>
            <a:r>
              <a:rPr lang="de-CH"/>
              <a:t> </a:t>
            </a:r>
            <a:r>
              <a:rPr lang="de-CH" err="1"/>
              <a:t>chacun.e</a:t>
            </a:r>
            <a:r>
              <a:rPr lang="de-CH"/>
              <a:t> </a:t>
            </a:r>
            <a:r>
              <a:rPr lang="de-CH" err="1"/>
              <a:t>peut</a:t>
            </a:r>
            <a:r>
              <a:rPr lang="de-CH"/>
              <a:t> </a:t>
            </a:r>
            <a:r>
              <a:rPr lang="de-CH" err="1"/>
              <a:t>signaler</a:t>
            </a:r>
            <a:r>
              <a:rPr lang="de-CH"/>
              <a:t> </a:t>
            </a:r>
            <a:r>
              <a:rPr lang="de-CH" err="1"/>
              <a:t>un</a:t>
            </a:r>
            <a:r>
              <a:rPr lang="de-CH"/>
              <a:t> </a:t>
            </a:r>
            <a:r>
              <a:rPr lang="de-CH" err="1"/>
              <a:t>manquement</a:t>
            </a:r>
            <a:r>
              <a:rPr lang="de-CH"/>
              <a:t> à </a:t>
            </a:r>
            <a:r>
              <a:rPr lang="de-CH" err="1"/>
              <a:t>l’éthique</a:t>
            </a:r>
            <a:r>
              <a:rPr lang="de-CH"/>
              <a:t> :</a:t>
            </a:r>
          </a:p>
          <a:p>
            <a:r>
              <a:rPr lang="de-CH"/>
              <a:t>Par </a:t>
            </a:r>
            <a:r>
              <a:rPr lang="de-CH" err="1"/>
              <a:t>téléphone</a:t>
            </a:r>
            <a:r>
              <a:rPr lang="de-CH"/>
              <a:t>, </a:t>
            </a:r>
            <a:r>
              <a:rPr lang="de-CH" err="1"/>
              <a:t>courriel</a:t>
            </a:r>
            <a:r>
              <a:rPr lang="de-CH"/>
              <a:t> </a:t>
            </a:r>
            <a:r>
              <a:rPr lang="de-CH" err="1"/>
              <a:t>ou</a:t>
            </a:r>
            <a:r>
              <a:rPr lang="de-CH"/>
              <a:t> </a:t>
            </a:r>
            <a:r>
              <a:rPr lang="de-CH" err="1"/>
              <a:t>anonymement</a:t>
            </a:r>
            <a:r>
              <a:rPr lang="de-CH"/>
              <a:t> par </a:t>
            </a:r>
            <a:r>
              <a:rPr lang="de-CH" err="1"/>
              <a:t>courrier</a:t>
            </a:r>
            <a:r>
              <a:rPr lang="de-CH"/>
              <a:t>.</a:t>
            </a:r>
          </a:p>
          <a:p>
            <a:endParaRPr lang="de-CH">
              <a:ea typeface="Calibri"/>
              <a:cs typeface="Calibri"/>
            </a:endParaRPr>
          </a:p>
          <a:p>
            <a:r>
              <a:rPr lang="de-CH" err="1"/>
              <a:t>Tout</a:t>
            </a:r>
            <a:r>
              <a:rPr lang="de-CH"/>
              <a:t> ne </a:t>
            </a:r>
            <a:r>
              <a:rPr lang="de-CH" err="1"/>
              <a:t>relève</a:t>
            </a:r>
            <a:r>
              <a:rPr lang="de-CH"/>
              <a:t> </a:t>
            </a:r>
            <a:r>
              <a:rPr lang="de-CH" err="1"/>
              <a:t>pas</a:t>
            </a:r>
            <a:r>
              <a:rPr lang="de-CH"/>
              <a:t> </a:t>
            </a:r>
            <a:r>
              <a:rPr lang="de-CH" err="1"/>
              <a:t>forcément</a:t>
            </a:r>
            <a:r>
              <a:rPr lang="de-CH"/>
              <a:t> du </a:t>
            </a:r>
            <a:r>
              <a:rPr lang="de-CH" err="1"/>
              <a:t>manquement</a:t>
            </a:r>
            <a:r>
              <a:rPr lang="de-CH"/>
              <a:t> </a:t>
            </a:r>
            <a:r>
              <a:rPr lang="de-CH" err="1"/>
              <a:t>éthique</a:t>
            </a:r>
            <a:r>
              <a:rPr lang="de-CH"/>
              <a:t> ! La </a:t>
            </a:r>
            <a:r>
              <a:rPr lang="de-CH" err="1"/>
              <a:t>personne</a:t>
            </a:r>
            <a:r>
              <a:rPr lang="de-CH"/>
              <a:t> </a:t>
            </a:r>
            <a:r>
              <a:rPr lang="de-CH" err="1"/>
              <a:t>qui</a:t>
            </a:r>
            <a:r>
              <a:rPr lang="de-CH"/>
              <a:t> fait </a:t>
            </a:r>
            <a:r>
              <a:rPr lang="de-CH" err="1"/>
              <a:t>intentionnellement</a:t>
            </a:r>
            <a:r>
              <a:rPr lang="de-CH"/>
              <a:t> </a:t>
            </a:r>
            <a:r>
              <a:rPr lang="de-CH" err="1"/>
              <a:t>un</a:t>
            </a:r>
            <a:r>
              <a:rPr lang="de-CH"/>
              <a:t> </a:t>
            </a:r>
            <a:r>
              <a:rPr lang="de-CH" err="1"/>
              <a:t>signalement</a:t>
            </a:r>
            <a:r>
              <a:rPr lang="de-CH"/>
              <a:t>, par exemple au </a:t>
            </a:r>
            <a:r>
              <a:rPr lang="de-CH" err="1"/>
              <a:t>détriment</a:t>
            </a:r>
            <a:r>
              <a:rPr lang="de-CH"/>
              <a:t> </a:t>
            </a:r>
            <a:r>
              <a:rPr lang="de-CH" err="1"/>
              <a:t>d’une</a:t>
            </a:r>
            <a:r>
              <a:rPr lang="de-CH"/>
              <a:t> </a:t>
            </a:r>
            <a:r>
              <a:rPr lang="de-CH" err="1"/>
              <a:t>autre</a:t>
            </a:r>
            <a:r>
              <a:rPr lang="de-CH"/>
              <a:t> </a:t>
            </a:r>
            <a:r>
              <a:rPr lang="de-CH" err="1"/>
              <a:t>personne</a:t>
            </a:r>
            <a:r>
              <a:rPr lang="de-CH"/>
              <a:t>, </a:t>
            </a:r>
            <a:r>
              <a:rPr lang="de-CH" err="1"/>
              <a:t>commet</a:t>
            </a:r>
            <a:r>
              <a:rPr lang="de-CH"/>
              <a:t> </a:t>
            </a:r>
            <a:r>
              <a:rPr lang="de-CH" err="1"/>
              <a:t>elle</a:t>
            </a:r>
            <a:r>
              <a:rPr lang="de-CH"/>
              <a:t> </a:t>
            </a:r>
            <a:r>
              <a:rPr lang="de-CH" err="1"/>
              <a:t>aussi</a:t>
            </a:r>
            <a:r>
              <a:rPr lang="de-CH"/>
              <a:t> </a:t>
            </a:r>
            <a:r>
              <a:rPr lang="de-CH" err="1"/>
              <a:t>un</a:t>
            </a:r>
            <a:r>
              <a:rPr lang="de-CH"/>
              <a:t> </a:t>
            </a:r>
            <a:r>
              <a:rPr lang="de-CH" err="1"/>
              <a:t>manquement</a:t>
            </a:r>
            <a:r>
              <a:rPr lang="de-CH"/>
              <a:t> à </a:t>
            </a:r>
            <a:r>
              <a:rPr lang="de-CH" err="1"/>
              <a:t>l’éthique</a:t>
            </a:r>
            <a:r>
              <a:rPr lang="de-CH"/>
              <a:t>.</a:t>
            </a:r>
          </a:p>
          <a:p>
            <a:endParaRPr lang="de-CH"/>
          </a:p>
        </p:txBody>
      </p:sp>
      <p:sp>
        <p:nvSpPr>
          <p:cNvPr id="4" name="Foliennummernplatzhalt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3002053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b="0" i="0" u="none">
                <a:solidFill>
                  <a:srgbClr val="17284B"/>
                </a:solidFill>
                <a:effectLst/>
                <a:latin typeface="GTAmerica"/>
              </a:rPr>
              <a:t>Statuts en </a:t>
            </a:r>
            <a:r>
              <a:rPr lang="de-CH" sz="1200" b="0" i="0" u="none" err="1">
                <a:solidFill>
                  <a:srgbClr val="17284B"/>
                </a:solidFill>
                <a:effectLst/>
                <a:latin typeface="GTAmerica"/>
              </a:rPr>
              <a:t>matière</a:t>
            </a:r>
            <a:r>
              <a:rPr lang="de-CH" sz="1200" b="0" i="0" u="none">
                <a:solidFill>
                  <a:srgbClr val="17284B"/>
                </a:solidFill>
                <a:effectLst/>
                <a:latin typeface="GTAmerica"/>
              </a:rPr>
              <a:t> </a:t>
            </a:r>
            <a:r>
              <a:rPr lang="de-CH" sz="1200" b="0" i="0" u="none" err="1">
                <a:solidFill>
                  <a:srgbClr val="17284B"/>
                </a:solidFill>
                <a:effectLst/>
                <a:latin typeface="GTAmerica"/>
              </a:rPr>
              <a:t>d’éthique</a:t>
            </a:r>
            <a:r>
              <a:rPr lang="de-CH" sz="1200" b="0" i="0" u="none">
                <a:solidFill>
                  <a:srgbClr val="17284B"/>
                </a:solidFill>
                <a:effectLst/>
                <a:latin typeface="GTAmerica"/>
              </a:rPr>
              <a:t>, art. 2 : liste des </a:t>
            </a:r>
            <a:r>
              <a:rPr lang="de-CH" sz="1200" b="0" i="0" u="none" err="1">
                <a:solidFill>
                  <a:srgbClr val="17284B"/>
                </a:solidFill>
                <a:effectLst/>
                <a:latin typeface="GTAmerica"/>
              </a:rPr>
              <a:t>manquements</a:t>
            </a:r>
            <a:r>
              <a:rPr lang="de-CH" sz="1200" b="0" i="0" u="none">
                <a:solidFill>
                  <a:srgbClr val="17284B"/>
                </a:solidFill>
                <a:effectLst/>
                <a:latin typeface="GTAmerica"/>
              </a:rPr>
              <a:t> possibles à </a:t>
            </a:r>
            <a:r>
              <a:rPr lang="de-CH" sz="1200" b="0" i="0" u="none" err="1">
                <a:solidFill>
                  <a:srgbClr val="17284B"/>
                </a:solidFill>
                <a:effectLst/>
                <a:latin typeface="GTAmerica"/>
              </a:rPr>
              <a:t>l’éthique</a:t>
            </a:r>
            <a:r>
              <a:rPr lang="de-CH" sz="1200" b="0" i="0" u="none">
                <a:solidFill>
                  <a:srgbClr val="17284B"/>
                </a:solidFill>
                <a:effectLst/>
                <a:latin typeface="GTAmerica"/>
              </a:rPr>
              <a:t> et </a:t>
            </a:r>
            <a:r>
              <a:rPr lang="de-CH" sz="1200" b="0" i="0" u="none" err="1">
                <a:solidFill>
                  <a:srgbClr val="17284B"/>
                </a:solidFill>
                <a:effectLst/>
                <a:latin typeface="GTAmerica"/>
              </a:rPr>
              <a:t>ce</a:t>
            </a:r>
            <a:r>
              <a:rPr lang="de-CH" sz="1200" b="0" i="0" u="none">
                <a:solidFill>
                  <a:srgbClr val="17284B"/>
                </a:solidFill>
                <a:effectLst/>
                <a:latin typeface="GTAmerica"/>
              </a:rPr>
              <a:t> </a:t>
            </a:r>
            <a:r>
              <a:rPr lang="de-CH" sz="1200" b="0" i="0" u="none" err="1">
                <a:solidFill>
                  <a:srgbClr val="17284B"/>
                </a:solidFill>
                <a:effectLst/>
                <a:latin typeface="GTAmerica"/>
              </a:rPr>
              <a:t>qui</a:t>
            </a:r>
            <a:r>
              <a:rPr lang="de-CH" sz="1200" b="0" i="0" u="none">
                <a:solidFill>
                  <a:srgbClr val="17284B"/>
                </a:solidFill>
                <a:effectLst/>
                <a:latin typeface="GTAmerica"/>
              </a:rPr>
              <a:t> en </a:t>
            </a:r>
            <a:r>
              <a:rPr lang="de-CH" sz="1200" b="0" i="0" u="none" err="1">
                <a:solidFill>
                  <a:srgbClr val="17284B"/>
                </a:solidFill>
                <a:effectLst/>
                <a:latin typeface="GTAmerica"/>
              </a:rPr>
              <a:t>relève</a:t>
            </a:r>
            <a:r>
              <a:rPr lang="de-CH" sz="1200" b="0" i="0" u="none">
                <a:solidFill>
                  <a:srgbClr val="17284B"/>
                </a:solidFill>
                <a:effectLst/>
                <a:latin typeface="GTAmerica"/>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b="0" i="0" u="none">
              <a:solidFill>
                <a:srgbClr val="17284B"/>
              </a:solidFill>
              <a:effectLst/>
              <a:latin typeface="GTAmer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0" i="0" u="none" err="1">
                <a:solidFill>
                  <a:srgbClr val="17284B"/>
                </a:solidFill>
                <a:effectLst/>
                <a:latin typeface="GTAmerica"/>
              </a:rPr>
              <a:t>Comportement</a:t>
            </a:r>
            <a:r>
              <a:rPr lang="de-CH" sz="1200" b="0" i="0" u="none">
                <a:solidFill>
                  <a:srgbClr val="17284B"/>
                </a:solidFill>
                <a:effectLst/>
                <a:latin typeface="GTAmerica"/>
              </a:rPr>
              <a:t> à </a:t>
            </a:r>
            <a:r>
              <a:rPr lang="de-CH" sz="1200" b="0" i="0" u="none" err="1">
                <a:solidFill>
                  <a:srgbClr val="17284B"/>
                </a:solidFill>
                <a:effectLst/>
                <a:latin typeface="GTAmerica"/>
              </a:rPr>
              <a:t>adopter</a:t>
            </a:r>
            <a:r>
              <a:rPr lang="de-CH" sz="1200" b="0" i="0" u="none">
                <a:solidFill>
                  <a:srgbClr val="17284B"/>
                </a:solidFill>
                <a:effectLst/>
                <a:latin typeface="GTAmerica"/>
              </a:rPr>
              <a:t> en </a:t>
            </a:r>
            <a:r>
              <a:rPr lang="de-CH" sz="1200" b="0" i="0" u="none" err="1">
                <a:solidFill>
                  <a:srgbClr val="17284B"/>
                </a:solidFill>
                <a:effectLst/>
                <a:latin typeface="GTAmerica"/>
              </a:rPr>
              <a:t>cas</a:t>
            </a:r>
            <a:r>
              <a:rPr lang="de-CH" sz="1200" b="0" i="0" u="none">
                <a:solidFill>
                  <a:srgbClr val="17284B"/>
                </a:solidFill>
                <a:effectLst/>
                <a:latin typeface="GTAmerica"/>
              </a:rPr>
              <a:t> de </a:t>
            </a:r>
            <a:r>
              <a:rPr lang="de-CH" sz="1200" b="0" i="0" u="none" err="1">
                <a:solidFill>
                  <a:srgbClr val="17284B"/>
                </a:solidFill>
                <a:effectLst/>
                <a:latin typeface="GTAmerica"/>
              </a:rPr>
              <a:t>manquement</a:t>
            </a:r>
            <a:r>
              <a:rPr lang="de-CH" sz="1200" b="0" i="0" u="none">
                <a:solidFill>
                  <a:srgbClr val="17284B"/>
                </a:solidFill>
                <a:effectLst/>
                <a:latin typeface="GTAmerica"/>
              </a:rPr>
              <a:t> à </a:t>
            </a:r>
            <a:r>
              <a:rPr lang="de-CH" sz="1200" b="0" i="0" u="none" err="1">
                <a:solidFill>
                  <a:srgbClr val="17284B"/>
                </a:solidFill>
                <a:effectLst/>
                <a:latin typeface="GTAmerica"/>
              </a:rPr>
              <a:t>l’éthique</a:t>
            </a:r>
            <a:r>
              <a:rPr lang="de-CH" sz="1200" b="0" i="0" u="none">
                <a:solidFill>
                  <a:srgbClr val="17284B"/>
                </a:solidFill>
                <a:effectLst/>
                <a:latin typeface="GTAmerica"/>
              </a:rPr>
              <a:t> : </a:t>
            </a:r>
            <a:endParaRPr lang="de-CH" sz="1200" b="0" i="0">
              <a:solidFill>
                <a:srgbClr val="17284B"/>
              </a:solidFill>
              <a:effectLst/>
              <a:latin typeface="GTAmer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H" sz="1200" b="0" i="0">
                <a:solidFill>
                  <a:srgbClr val="17284B"/>
                </a:solidFill>
                <a:effectLst/>
                <a:latin typeface="GTAmerica"/>
              </a:rPr>
              <a:t>Le portail de signalement de </a:t>
            </a:r>
            <a:r>
              <a:rPr lang="fr-CH" sz="1200" b="0" i="0" err="1">
                <a:solidFill>
                  <a:srgbClr val="17284B"/>
                </a:solidFill>
                <a:effectLst/>
                <a:latin typeface="GTAmerica"/>
              </a:rPr>
              <a:t>Swiss</a:t>
            </a:r>
            <a:r>
              <a:rPr lang="fr-CH" sz="1200" b="0" i="0">
                <a:solidFill>
                  <a:srgbClr val="17284B"/>
                </a:solidFill>
                <a:effectLst/>
                <a:latin typeface="GTAmerica"/>
              </a:rPr>
              <a:t> Sport </a:t>
            </a:r>
            <a:r>
              <a:rPr lang="fr-CH" sz="1200" b="0" i="0" err="1">
                <a:solidFill>
                  <a:srgbClr val="17284B"/>
                </a:solidFill>
                <a:effectLst/>
                <a:latin typeface="GTAmerica"/>
              </a:rPr>
              <a:t>Integrity</a:t>
            </a:r>
            <a:r>
              <a:rPr lang="fr-CH" sz="1200" b="0" i="0">
                <a:solidFill>
                  <a:srgbClr val="17284B"/>
                </a:solidFill>
                <a:effectLst/>
                <a:latin typeface="GTAmerica"/>
              </a:rPr>
              <a:t> est ouvert à toutes les personnes qui souhaitent signaler d'éventuelles violations ou irrégularités. Une première consultation permet d'informer sur les possibilités de procédure et, le cas échéant, d'orienter les personnes vers un centre de conseil approprié pour un conseil approfondi. Le signalement reçu est examiné et, le cas échéant, transmis aux autorités de poursuite pénale. Si </a:t>
            </a:r>
            <a:r>
              <a:rPr lang="fr-CH" sz="1200" b="0" i="0" err="1">
                <a:solidFill>
                  <a:srgbClr val="17284B"/>
                </a:solidFill>
                <a:effectLst/>
                <a:latin typeface="GTAmerica"/>
              </a:rPr>
              <a:t>Swiss</a:t>
            </a:r>
            <a:r>
              <a:rPr lang="fr-CH" sz="1200" b="0" i="0">
                <a:solidFill>
                  <a:srgbClr val="17284B"/>
                </a:solidFill>
                <a:effectLst/>
                <a:latin typeface="GTAmerica"/>
              </a:rPr>
              <a:t> Sport </a:t>
            </a:r>
            <a:r>
              <a:rPr lang="fr-CH" sz="1200" b="0" i="0" err="1">
                <a:solidFill>
                  <a:srgbClr val="17284B"/>
                </a:solidFill>
                <a:effectLst/>
                <a:latin typeface="GTAmerica"/>
              </a:rPr>
              <a:t>Integrity</a:t>
            </a:r>
            <a:r>
              <a:rPr lang="fr-CH" sz="1200" b="0" i="0">
                <a:solidFill>
                  <a:srgbClr val="17284B"/>
                </a:solidFill>
                <a:effectLst/>
                <a:latin typeface="GTAmerica"/>
              </a:rPr>
              <a:t> est compétente, une enquête est menée et un rapport final est rédigé à l'attention de la Chambre disciplinaire du sport suisse (CD), qui décide d'éventuelles sanctions. Ces sanctions peuvent faire l'objet d'un recours devant le Tribunal arbitral du 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sz="1200" b="0" i="0">
              <a:solidFill>
                <a:srgbClr val="17284B"/>
              </a:solidFill>
              <a:effectLst/>
              <a:latin typeface="GTAmerica"/>
            </a:endParaRPr>
          </a:p>
          <a:p>
            <a:r>
              <a:rPr lang="fr-CH" sz="1200">
                <a:effectLst/>
                <a:latin typeface="Calibri" panose="020F0502020204030204" pitchFamily="34" charset="0"/>
                <a:ea typeface="Calibri" panose="020F0502020204030204" pitchFamily="34" charset="0"/>
                <a:cs typeface="Times New Roman" panose="02020603050405020304" pitchFamily="18" charset="0"/>
              </a:rPr>
              <a:t>Après la réception du signalement et un éventuel conseil sur le déroulement du processus, un tri est effectué afin de déterminer si le SSI est compétent. Si c'est le cas, une enquête préliminaire est menée pour déterminer si les conditions d'une enquête sont remplies. En cas d'enquête, un rapport et des propositions sont ensuite transmis à la chambre disciplinaire, qui prononce d'éventuelles sanctions ou un acquittement.</a:t>
            </a:r>
          </a:p>
          <a:p>
            <a:endParaRPr lang="fr-CH" sz="1200">
              <a:effectLst/>
              <a:latin typeface="Calibri" panose="020F0502020204030204" pitchFamily="34" charset="0"/>
              <a:ea typeface="Calibri" panose="020F0502020204030204" pitchFamily="34" charset="0"/>
              <a:cs typeface="Times New Roman" panose="02020603050405020304" pitchFamily="18" charset="0"/>
            </a:endParaRPr>
          </a:p>
          <a:p>
            <a:r>
              <a:rPr lang="de-CH" sz="1200">
                <a:effectLst/>
                <a:latin typeface="Calibri" panose="020F0502020204030204" pitchFamily="34" charset="0"/>
                <a:ea typeface="Calibri" panose="020F0502020204030204" pitchFamily="34" charset="0"/>
                <a:cs typeface="Times New Roman" panose="02020603050405020304" pitchFamily="18" charset="0"/>
              </a:rPr>
              <a:t>Attention : </a:t>
            </a:r>
            <a:r>
              <a:rPr lang="de-CH" sz="1200" err="1">
                <a:effectLst/>
                <a:latin typeface="Calibri" panose="020F0502020204030204" pitchFamily="34" charset="0"/>
                <a:ea typeface="Calibri" panose="020F0502020204030204" pitchFamily="34" charset="0"/>
                <a:cs typeface="Times New Roman" panose="02020603050405020304" pitchFamily="18" charset="0"/>
              </a:rPr>
              <a:t>les</a:t>
            </a:r>
            <a:r>
              <a:rPr lang="de-CH" sz="1200">
                <a:effectLst/>
                <a:latin typeface="Calibri" panose="020F0502020204030204" pitchFamily="34" charset="0"/>
                <a:ea typeface="Calibri" panose="020F0502020204030204" pitchFamily="34" charset="0"/>
                <a:cs typeface="Times New Roman" panose="02020603050405020304" pitchFamily="18" charset="0"/>
              </a:rPr>
              <a:t> </a:t>
            </a:r>
            <a:r>
              <a:rPr lang="de-CH" sz="1200" err="1">
                <a:effectLst/>
                <a:latin typeface="Calibri" panose="020F0502020204030204" pitchFamily="34" charset="0"/>
                <a:ea typeface="Calibri" panose="020F0502020204030204" pitchFamily="34" charset="0"/>
                <a:cs typeface="Times New Roman" panose="02020603050405020304" pitchFamily="18" charset="0"/>
              </a:rPr>
              <a:t>violations</a:t>
            </a:r>
            <a:r>
              <a:rPr lang="de-CH" sz="1200">
                <a:effectLst/>
                <a:latin typeface="Calibri" panose="020F0502020204030204" pitchFamily="34" charset="0"/>
                <a:ea typeface="Calibri" panose="020F0502020204030204" pitchFamily="34" charset="0"/>
                <a:cs typeface="Times New Roman" panose="02020603050405020304" pitchFamily="18" charset="0"/>
              </a:rPr>
              <a:t> des </a:t>
            </a:r>
            <a:r>
              <a:rPr lang="de-CH" sz="1200" err="1">
                <a:effectLst/>
                <a:latin typeface="Calibri" panose="020F0502020204030204" pitchFamily="34" charset="0"/>
                <a:ea typeface="Calibri" panose="020F0502020204030204" pitchFamily="34" charset="0"/>
                <a:cs typeface="Times New Roman" panose="02020603050405020304" pitchFamily="18" charset="0"/>
              </a:rPr>
              <a:t>règlements</a:t>
            </a:r>
            <a:r>
              <a:rPr lang="de-CH" sz="1200">
                <a:effectLst/>
                <a:latin typeface="Calibri" panose="020F0502020204030204" pitchFamily="34" charset="0"/>
                <a:ea typeface="Calibri" panose="020F0502020204030204" pitchFamily="34" charset="0"/>
                <a:cs typeface="Times New Roman" panose="02020603050405020304" pitchFamily="18" charset="0"/>
              </a:rPr>
              <a:t> de </a:t>
            </a:r>
            <a:r>
              <a:rPr lang="de-CH" sz="1200" err="1">
                <a:effectLst/>
                <a:latin typeface="Calibri" panose="020F0502020204030204" pitchFamily="34" charset="0"/>
                <a:ea typeface="Calibri" panose="020F0502020204030204" pitchFamily="34" charset="0"/>
                <a:cs typeface="Times New Roman" panose="02020603050405020304" pitchFamily="18" charset="0"/>
              </a:rPr>
              <a:t>compétition</a:t>
            </a:r>
            <a:r>
              <a:rPr lang="de-CH" sz="1200">
                <a:effectLst/>
                <a:latin typeface="Calibri" panose="020F0502020204030204" pitchFamily="34" charset="0"/>
                <a:ea typeface="Calibri" panose="020F0502020204030204" pitchFamily="34" charset="0"/>
                <a:cs typeface="Times New Roman" panose="02020603050405020304" pitchFamily="18" charset="0"/>
              </a:rPr>
              <a:t> ne </a:t>
            </a:r>
            <a:r>
              <a:rPr lang="de-CH" sz="1200" err="1">
                <a:effectLst/>
                <a:latin typeface="Calibri" panose="020F0502020204030204" pitchFamily="34" charset="0"/>
                <a:ea typeface="Calibri" panose="020F0502020204030204" pitchFamily="34" charset="0"/>
                <a:cs typeface="Times New Roman" panose="02020603050405020304" pitchFamily="18" charset="0"/>
              </a:rPr>
              <a:t>relèvent</a:t>
            </a:r>
            <a:r>
              <a:rPr lang="de-CH" sz="1200">
                <a:effectLst/>
                <a:latin typeface="Calibri" panose="020F0502020204030204" pitchFamily="34" charset="0"/>
                <a:ea typeface="Calibri" panose="020F0502020204030204" pitchFamily="34" charset="0"/>
                <a:cs typeface="Times New Roman" panose="02020603050405020304" pitchFamily="18" charset="0"/>
              </a:rPr>
              <a:t> </a:t>
            </a:r>
            <a:r>
              <a:rPr lang="de-CH" sz="1200" err="1">
                <a:effectLst/>
                <a:latin typeface="Calibri" panose="020F0502020204030204" pitchFamily="34" charset="0"/>
                <a:ea typeface="Calibri" panose="020F0502020204030204" pitchFamily="34" charset="0"/>
                <a:cs typeface="Times New Roman" panose="02020603050405020304" pitchFamily="18" charset="0"/>
              </a:rPr>
              <a:t>pas</a:t>
            </a:r>
            <a:r>
              <a:rPr lang="de-CH" sz="1200">
                <a:effectLst/>
                <a:latin typeface="Calibri" panose="020F0502020204030204" pitchFamily="34" charset="0"/>
                <a:ea typeface="Calibri" panose="020F0502020204030204" pitchFamily="34" charset="0"/>
                <a:cs typeface="Times New Roman" panose="02020603050405020304" pitchFamily="18" charset="0"/>
              </a:rPr>
              <a:t> de SSI. Il </a:t>
            </a:r>
            <a:r>
              <a:rPr lang="de-CH" sz="1200" err="1">
                <a:effectLst/>
                <a:latin typeface="Calibri" panose="020F0502020204030204" pitchFamily="34" charset="0"/>
                <a:ea typeface="Calibri" panose="020F0502020204030204" pitchFamily="34" charset="0"/>
                <a:cs typeface="Times New Roman" panose="02020603050405020304" pitchFamily="18" charset="0"/>
              </a:rPr>
              <a:t>peut</a:t>
            </a:r>
            <a:r>
              <a:rPr lang="de-CH" sz="1200">
                <a:effectLst/>
                <a:latin typeface="Calibri" panose="020F0502020204030204" pitchFamily="34" charset="0"/>
                <a:ea typeface="Calibri" panose="020F0502020204030204" pitchFamily="34" charset="0"/>
                <a:cs typeface="Times New Roman" panose="02020603050405020304" pitchFamily="18" charset="0"/>
              </a:rPr>
              <a:t> </a:t>
            </a:r>
            <a:r>
              <a:rPr lang="de-CH" sz="1200" err="1">
                <a:effectLst/>
                <a:latin typeface="Calibri" panose="020F0502020204030204" pitchFamily="34" charset="0"/>
                <a:ea typeface="Calibri" panose="020F0502020204030204" pitchFamily="34" charset="0"/>
                <a:cs typeface="Times New Roman" panose="02020603050405020304" pitchFamily="18" charset="0"/>
              </a:rPr>
              <a:t>arriver</a:t>
            </a:r>
            <a:r>
              <a:rPr lang="de-CH" sz="1200">
                <a:effectLst/>
                <a:latin typeface="Calibri" panose="020F0502020204030204" pitchFamily="34" charset="0"/>
                <a:ea typeface="Calibri" panose="020F0502020204030204" pitchFamily="34" charset="0"/>
                <a:cs typeface="Times New Roman" panose="02020603050405020304" pitchFamily="18" charset="0"/>
              </a:rPr>
              <a:t> </a:t>
            </a:r>
            <a:r>
              <a:rPr lang="de-CH" sz="1200" err="1">
                <a:effectLst/>
                <a:latin typeface="Calibri" panose="020F0502020204030204" pitchFamily="34" charset="0"/>
                <a:ea typeface="Calibri" panose="020F0502020204030204" pitchFamily="34" charset="0"/>
                <a:cs typeface="Times New Roman" panose="02020603050405020304" pitchFamily="18" charset="0"/>
              </a:rPr>
              <a:t>qu’un</a:t>
            </a:r>
            <a:r>
              <a:rPr lang="de-CH" sz="1200">
                <a:effectLst/>
                <a:latin typeface="Calibri" panose="020F0502020204030204" pitchFamily="34" charset="0"/>
                <a:ea typeface="Calibri" panose="020F0502020204030204" pitchFamily="34" charset="0"/>
                <a:cs typeface="Times New Roman" panose="02020603050405020304" pitchFamily="18" charset="0"/>
              </a:rPr>
              <a:t> </a:t>
            </a:r>
            <a:r>
              <a:rPr lang="de-CH" sz="1200" err="1">
                <a:effectLst/>
                <a:latin typeface="Calibri" panose="020F0502020204030204" pitchFamily="34" charset="0"/>
                <a:ea typeface="Calibri" panose="020F0502020204030204" pitchFamily="34" charset="0"/>
                <a:cs typeface="Times New Roman" panose="02020603050405020304" pitchFamily="18" charset="0"/>
              </a:rPr>
              <a:t>signalement</a:t>
            </a:r>
            <a:r>
              <a:rPr lang="de-CH" sz="1200">
                <a:effectLst/>
                <a:latin typeface="Calibri" panose="020F0502020204030204" pitchFamily="34" charset="0"/>
                <a:ea typeface="Calibri" panose="020F0502020204030204" pitchFamily="34" charset="0"/>
                <a:cs typeface="Times New Roman" panose="02020603050405020304" pitchFamily="18" charset="0"/>
              </a:rPr>
              <a:t> </a:t>
            </a:r>
            <a:r>
              <a:rPr lang="de-CH" sz="1200" err="1">
                <a:effectLst/>
                <a:latin typeface="Calibri" panose="020F0502020204030204" pitchFamily="34" charset="0"/>
                <a:ea typeface="Calibri" panose="020F0502020204030204" pitchFamily="34" charset="0"/>
                <a:cs typeface="Times New Roman" panose="02020603050405020304" pitchFamily="18" charset="0"/>
              </a:rPr>
              <a:t>effectué</a:t>
            </a:r>
            <a:r>
              <a:rPr lang="de-CH" sz="1200">
                <a:effectLst/>
                <a:latin typeface="Calibri" panose="020F0502020204030204" pitchFamily="34" charset="0"/>
                <a:ea typeface="Calibri" panose="020F0502020204030204" pitchFamily="34" charset="0"/>
                <a:cs typeface="Times New Roman" panose="02020603050405020304" pitchFamily="18" charset="0"/>
              </a:rPr>
              <a:t> </a:t>
            </a:r>
            <a:r>
              <a:rPr lang="de-CH" sz="1200" err="1">
                <a:effectLst/>
                <a:latin typeface="Calibri" panose="020F0502020204030204" pitchFamily="34" charset="0"/>
                <a:ea typeface="Calibri" panose="020F0502020204030204" pitchFamily="34" charset="0"/>
                <a:cs typeface="Times New Roman" panose="02020603050405020304" pitchFamily="18" charset="0"/>
              </a:rPr>
              <a:t>auprès</a:t>
            </a:r>
            <a:r>
              <a:rPr lang="de-CH" sz="1200">
                <a:effectLst/>
                <a:latin typeface="Calibri" panose="020F0502020204030204" pitchFamily="34" charset="0"/>
                <a:ea typeface="Calibri" panose="020F0502020204030204" pitchFamily="34" charset="0"/>
                <a:cs typeface="Times New Roman" panose="02020603050405020304" pitchFamily="18" charset="0"/>
              </a:rPr>
              <a:t> de la </a:t>
            </a:r>
            <a:r>
              <a:rPr lang="de-CH" sz="1200" err="1">
                <a:effectLst/>
                <a:latin typeface="Calibri" panose="020F0502020204030204" pitchFamily="34" charset="0"/>
                <a:ea typeface="Calibri" panose="020F0502020204030204" pitchFamily="34" charset="0"/>
                <a:cs typeface="Times New Roman" panose="02020603050405020304" pitchFamily="18" charset="0"/>
              </a:rPr>
              <a:t>mauvaise</a:t>
            </a:r>
            <a:r>
              <a:rPr lang="de-CH" sz="1200">
                <a:effectLst/>
                <a:latin typeface="Calibri" panose="020F0502020204030204" pitchFamily="34" charset="0"/>
                <a:ea typeface="Calibri" panose="020F0502020204030204" pitchFamily="34" charset="0"/>
                <a:cs typeface="Times New Roman" panose="02020603050405020304" pitchFamily="18" charset="0"/>
              </a:rPr>
              <a:t> </a:t>
            </a:r>
            <a:r>
              <a:rPr lang="de-CH" sz="1200" err="1">
                <a:effectLst/>
                <a:latin typeface="Calibri" panose="020F0502020204030204" pitchFamily="34" charset="0"/>
                <a:ea typeface="Calibri" panose="020F0502020204030204" pitchFamily="34" charset="0"/>
                <a:cs typeface="Times New Roman" panose="02020603050405020304" pitchFamily="18" charset="0"/>
              </a:rPr>
              <a:t>instance</a:t>
            </a:r>
            <a:r>
              <a:rPr lang="de-CH" sz="1200">
                <a:effectLst/>
                <a:latin typeface="Calibri" panose="020F0502020204030204" pitchFamily="34" charset="0"/>
                <a:ea typeface="Calibri" panose="020F0502020204030204" pitchFamily="34" charset="0"/>
                <a:cs typeface="Times New Roman" panose="02020603050405020304" pitchFamily="18" charset="0"/>
              </a:rPr>
              <a:t> </a:t>
            </a:r>
            <a:r>
              <a:rPr lang="de-CH" sz="1200" err="1">
                <a:effectLst/>
                <a:latin typeface="Calibri" panose="020F0502020204030204" pitchFamily="34" charset="0"/>
                <a:ea typeface="Calibri" panose="020F0502020204030204" pitchFamily="34" charset="0"/>
                <a:cs typeface="Times New Roman" panose="02020603050405020304" pitchFamily="18" charset="0"/>
              </a:rPr>
              <a:t>soit</a:t>
            </a:r>
            <a:r>
              <a:rPr lang="de-CH" sz="1200">
                <a:effectLst/>
                <a:latin typeface="Calibri" panose="020F0502020204030204" pitchFamily="34" charset="0"/>
                <a:ea typeface="Calibri" panose="020F0502020204030204" pitchFamily="34" charset="0"/>
                <a:cs typeface="Times New Roman" panose="02020603050405020304" pitchFamily="18" charset="0"/>
              </a:rPr>
              <a:t> </a:t>
            </a:r>
            <a:r>
              <a:rPr lang="de-CH" sz="1200" err="1">
                <a:effectLst/>
                <a:latin typeface="Calibri" panose="020F0502020204030204" pitchFamily="34" charset="0"/>
                <a:ea typeface="Calibri" panose="020F0502020204030204" pitchFamily="34" charset="0"/>
                <a:cs typeface="Times New Roman" panose="02020603050405020304" pitchFamily="18" charset="0"/>
              </a:rPr>
              <a:t>relayé</a:t>
            </a:r>
            <a:r>
              <a:rPr lang="de-CH" sz="1200">
                <a:effectLst/>
                <a:latin typeface="Calibri" panose="020F0502020204030204" pitchFamily="34" charset="0"/>
                <a:ea typeface="Calibri" panose="020F0502020204030204" pitchFamily="34" charset="0"/>
                <a:cs typeface="Times New Roman" panose="02020603050405020304" pitchFamily="18" charset="0"/>
              </a:rPr>
              <a:t> </a:t>
            </a:r>
            <a:r>
              <a:rPr lang="de-CH" sz="1200" err="1">
                <a:effectLst/>
                <a:latin typeface="Calibri" panose="020F0502020204030204" pitchFamily="34" charset="0"/>
                <a:ea typeface="Calibri" panose="020F0502020204030204" pitchFamily="34" charset="0"/>
                <a:cs typeface="Times New Roman" panose="02020603050405020304" pitchFamily="18" charset="0"/>
              </a:rPr>
              <a:t>aux</a:t>
            </a:r>
            <a:r>
              <a:rPr lang="de-CH" sz="1200">
                <a:effectLst/>
                <a:latin typeface="Calibri" panose="020F0502020204030204" pitchFamily="34" charset="0"/>
                <a:ea typeface="Calibri" panose="020F0502020204030204" pitchFamily="34" charset="0"/>
                <a:cs typeface="Times New Roman" panose="02020603050405020304" pitchFamily="18" charset="0"/>
              </a:rPr>
              <a:t> </a:t>
            </a:r>
            <a:r>
              <a:rPr lang="de-CH" sz="1200" err="1">
                <a:effectLst/>
                <a:latin typeface="Calibri" panose="020F0502020204030204" pitchFamily="34" charset="0"/>
                <a:ea typeface="Calibri" panose="020F0502020204030204" pitchFamily="34" charset="0"/>
                <a:cs typeface="Times New Roman" panose="02020603050405020304" pitchFamily="18" charset="0"/>
              </a:rPr>
              <a:t>autorités</a:t>
            </a:r>
            <a:r>
              <a:rPr lang="de-CH" sz="120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b="0" i="0">
              <a:solidFill>
                <a:srgbClr val="17284B"/>
              </a:solidFill>
              <a:effectLst/>
              <a:latin typeface="GTAmer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i="0">
                <a:solidFill>
                  <a:srgbClr val="17284B"/>
                </a:solidFill>
                <a:effectLst/>
                <a:latin typeface="GTAmerica"/>
              </a:rPr>
              <a:t>Attention : </a:t>
            </a:r>
            <a:r>
              <a:rPr lang="de-CH" err="1"/>
              <a:t>Tout</a:t>
            </a:r>
            <a:r>
              <a:rPr lang="de-CH"/>
              <a:t> ne </a:t>
            </a:r>
            <a:r>
              <a:rPr lang="de-CH" err="1"/>
              <a:t>relève</a:t>
            </a:r>
            <a:r>
              <a:rPr lang="de-CH"/>
              <a:t> </a:t>
            </a:r>
            <a:r>
              <a:rPr lang="de-CH" err="1"/>
              <a:t>pas</a:t>
            </a:r>
            <a:r>
              <a:rPr lang="de-CH"/>
              <a:t> </a:t>
            </a:r>
            <a:r>
              <a:rPr lang="de-CH" err="1"/>
              <a:t>forcément</a:t>
            </a:r>
            <a:r>
              <a:rPr lang="de-CH"/>
              <a:t> du </a:t>
            </a:r>
            <a:r>
              <a:rPr lang="de-CH" err="1"/>
              <a:t>manquement</a:t>
            </a:r>
            <a:r>
              <a:rPr lang="de-CH"/>
              <a:t> </a:t>
            </a:r>
            <a:r>
              <a:rPr lang="de-CH" err="1"/>
              <a:t>éthique</a:t>
            </a:r>
            <a:r>
              <a:rPr lang="de-CH"/>
              <a:t> ! La </a:t>
            </a:r>
            <a:r>
              <a:rPr lang="de-CH" err="1"/>
              <a:t>personne</a:t>
            </a:r>
            <a:r>
              <a:rPr lang="de-CH"/>
              <a:t> </a:t>
            </a:r>
            <a:r>
              <a:rPr lang="de-CH" err="1"/>
              <a:t>qui</a:t>
            </a:r>
            <a:r>
              <a:rPr lang="de-CH"/>
              <a:t> fait </a:t>
            </a:r>
            <a:r>
              <a:rPr lang="de-CH" err="1"/>
              <a:t>intentionnellement</a:t>
            </a:r>
            <a:r>
              <a:rPr lang="de-CH"/>
              <a:t> </a:t>
            </a:r>
            <a:r>
              <a:rPr lang="de-CH" err="1"/>
              <a:t>un</a:t>
            </a:r>
            <a:r>
              <a:rPr lang="de-CH"/>
              <a:t> </a:t>
            </a:r>
            <a:r>
              <a:rPr lang="de-CH" err="1"/>
              <a:t>signalement</a:t>
            </a:r>
            <a:r>
              <a:rPr lang="de-CH"/>
              <a:t>, par exemple au </a:t>
            </a:r>
            <a:r>
              <a:rPr lang="de-CH" err="1"/>
              <a:t>détriment</a:t>
            </a:r>
            <a:r>
              <a:rPr lang="de-CH"/>
              <a:t> </a:t>
            </a:r>
            <a:r>
              <a:rPr lang="de-CH" err="1"/>
              <a:t>d’une</a:t>
            </a:r>
            <a:r>
              <a:rPr lang="de-CH"/>
              <a:t> </a:t>
            </a:r>
            <a:r>
              <a:rPr lang="de-CH" err="1"/>
              <a:t>autre</a:t>
            </a:r>
            <a:r>
              <a:rPr lang="de-CH"/>
              <a:t> </a:t>
            </a:r>
            <a:r>
              <a:rPr lang="de-CH" err="1"/>
              <a:t>personne</a:t>
            </a:r>
            <a:r>
              <a:rPr lang="de-CH"/>
              <a:t>, </a:t>
            </a:r>
            <a:r>
              <a:rPr lang="de-CH" err="1"/>
              <a:t>commet</a:t>
            </a:r>
            <a:r>
              <a:rPr lang="de-CH"/>
              <a:t> </a:t>
            </a:r>
            <a:r>
              <a:rPr lang="de-CH" err="1"/>
              <a:t>elle</a:t>
            </a:r>
            <a:r>
              <a:rPr lang="de-CH"/>
              <a:t> </a:t>
            </a:r>
            <a:r>
              <a:rPr lang="de-CH" err="1"/>
              <a:t>aussi</a:t>
            </a:r>
            <a:r>
              <a:rPr lang="de-CH"/>
              <a:t> </a:t>
            </a:r>
            <a:r>
              <a:rPr lang="de-CH" err="1"/>
              <a:t>un</a:t>
            </a:r>
            <a:r>
              <a:rPr lang="de-CH"/>
              <a:t> </a:t>
            </a:r>
            <a:r>
              <a:rPr lang="de-CH" err="1"/>
              <a:t>manquement</a:t>
            </a:r>
            <a:r>
              <a:rPr lang="de-CH"/>
              <a:t> à </a:t>
            </a:r>
            <a:r>
              <a:rPr lang="de-CH" err="1"/>
              <a:t>l’éthique</a:t>
            </a:r>
            <a:r>
              <a:rPr lang="de-CH"/>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b="0" i="0">
              <a:solidFill>
                <a:srgbClr val="17284B"/>
              </a:solidFill>
              <a:effectLst/>
              <a:latin typeface="GTAmerica"/>
            </a:endParaRPr>
          </a:p>
          <a:p>
            <a:endParaRPr lang="de-CH"/>
          </a:p>
          <a:p>
            <a:r>
              <a:rPr lang="de-CH"/>
              <a:t>En </a:t>
            </a:r>
            <a:r>
              <a:rPr lang="de-CH" err="1"/>
              <a:t>cas</a:t>
            </a:r>
            <a:r>
              <a:rPr lang="de-CH"/>
              <a:t> </a:t>
            </a:r>
            <a:r>
              <a:rPr lang="de-CH" err="1"/>
              <a:t>d’incertitude</a:t>
            </a:r>
            <a:r>
              <a:rPr lang="de-CH"/>
              <a:t>, </a:t>
            </a:r>
            <a:r>
              <a:rPr lang="de-CH" err="1"/>
              <a:t>consulter</a:t>
            </a:r>
            <a:r>
              <a:rPr lang="de-CH"/>
              <a:t> le </a:t>
            </a:r>
            <a:r>
              <a:rPr lang="de-CH" err="1"/>
              <a:t>schéma</a:t>
            </a:r>
            <a:r>
              <a:rPr lang="de-CH"/>
              <a:t> </a:t>
            </a:r>
            <a:r>
              <a:rPr lang="de-CH" err="1"/>
              <a:t>d’intervention</a:t>
            </a:r>
            <a:r>
              <a:rPr lang="de-CH"/>
              <a:t> de la FSG </a:t>
            </a:r>
            <a:r>
              <a:rPr lang="de-CH" err="1"/>
              <a:t>pour</a:t>
            </a:r>
            <a:r>
              <a:rPr lang="de-CH"/>
              <a:t> </a:t>
            </a:r>
            <a:r>
              <a:rPr lang="de-CH" err="1"/>
              <a:t>vous</a:t>
            </a:r>
            <a:r>
              <a:rPr lang="de-CH"/>
              <a:t> </a:t>
            </a:r>
            <a:r>
              <a:rPr lang="de-CH" err="1"/>
              <a:t>aider</a:t>
            </a:r>
            <a:r>
              <a:rPr lang="de-CH"/>
              <a:t> : </a:t>
            </a:r>
            <a:r>
              <a:rPr lang="de-CH" u="sng">
                <a:hlinkClick r:id="rId3"/>
              </a:rPr>
              <a:t>Interventionsschema (stv-fsg.ch)</a:t>
            </a:r>
            <a:endParaRPr lang="de-CH" u="sng"/>
          </a:p>
          <a:p>
            <a:endParaRPr lang="de-CH"/>
          </a:p>
          <a:p>
            <a:endParaRPr lang="de-CH"/>
          </a:p>
        </p:txBody>
      </p:sp>
      <p:sp>
        <p:nvSpPr>
          <p:cNvPr id="4" name="Foliennummernplatzhalter 3"/>
          <p:cNvSpPr>
            <a:spLocks noGrp="1"/>
          </p:cNvSpPr>
          <p:nvPr>
            <p:ph type="sldNum" sz="quarter" idx="5"/>
          </p:nvPr>
        </p:nvSpPr>
        <p:spPr/>
        <p:txBody>
          <a:bodyPr/>
          <a:lstStyle/>
          <a:p>
            <a:fld id="{617B40B5-D778-40D1-8FDC-D0CD91E20452}" type="slidenum">
              <a:rPr lang="de-CH" smtClean="0"/>
              <a:t>14</a:t>
            </a:fld>
            <a:endParaRPr lang="de-CH"/>
          </a:p>
        </p:txBody>
      </p:sp>
    </p:spTree>
    <p:extLst>
      <p:ext uri="{BB962C8B-B14F-4D97-AF65-F5344CB8AC3E}">
        <p14:creationId xmlns:p14="http://schemas.microsoft.com/office/powerpoint/2010/main" val="4259722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a:t>De </a:t>
            </a:r>
            <a:r>
              <a:rPr lang="de-CH" err="1"/>
              <a:t>quoi</a:t>
            </a:r>
            <a:r>
              <a:rPr lang="de-CH"/>
              <a:t> a </a:t>
            </a:r>
            <a:r>
              <a:rPr lang="de-CH" err="1"/>
              <a:t>l’air</a:t>
            </a:r>
            <a:r>
              <a:rPr lang="de-CH"/>
              <a:t> </a:t>
            </a:r>
            <a:r>
              <a:rPr lang="de-CH" err="1"/>
              <a:t>un</a:t>
            </a:r>
            <a:r>
              <a:rPr lang="de-CH"/>
              <a:t> </a:t>
            </a:r>
            <a:r>
              <a:rPr lang="de-CH" err="1"/>
              <a:t>signalement</a:t>
            </a:r>
            <a:r>
              <a:rPr lang="de-CH"/>
              <a:t> ? Quelles </a:t>
            </a:r>
            <a:r>
              <a:rPr lang="de-CH" err="1"/>
              <a:t>sont</a:t>
            </a:r>
            <a:r>
              <a:rPr lang="de-CH"/>
              <a:t> </a:t>
            </a:r>
            <a:r>
              <a:rPr lang="de-CH" err="1"/>
              <a:t>les</a:t>
            </a:r>
            <a:r>
              <a:rPr lang="de-CH"/>
              <a:t> </a:t>
            </a:r>
            <a:r>
              <a:rPr lang="de-CH" err="1"/>
              <a:t>possibilités</a:t>
            </a:r>
            <a:r>
              <a:rPr lang="de-CH"/>
              <a:t> à </a:t>
            </a:r>
            <a:r>
              <a:rPr lang="de-CH" err="1"/>
              <a:t>ma</a:t>
            </a:r>
            <a:r>
              <a:rPr lang="de-CH"/>
              <a:t> </a:t>
            </a:r>
            <a:r>
              <a:rPr lang="de-CH" err="1"/>
              <a:t>disposition</a:t>
            </a:r>
            <a:r>
              <a:rPr lang="de-CH"/>
              <a:t> ? </a:t>
            </a:r>
          </a:p>
          <a:p>
            <a:r>
              <a:rPr lang="de-CH" err="1"/>
              <a:t>Schéma</a:t>
            </a:r>
            <a:r>
              <a:rPr lang="de-CH"/>
              <a:t> </a:t>
            </a:r>
            <a:r>
              <a:rPr lang="de-CH" err="1"/>
              <a:t>d’intervention</a:t>
            </a:r>
            <a:r>
              <a:rPr lang="de-CH"/>
              <a:t> FSG</a:t>
            </a:r>
          </a:p>
          <a:p>
            <a:r>
              <a:rPr lang="de-CH"/>
              <a:t>-&gt; En </a:t>
            </a:r>
            <a:r>
              <a:rPr lang="de-CH" err="1"/>
              <a:t>leur</a:t>
            </a:r>
            <a:r>
              <a:rPr lang="de-CH"/>
              <a:t> </a:t>
            </a:r>
            <a:r>
              <a:rPr lang="de-CH" err="1"/>
              <a:t>qualité</a:t>
            </a:r>
            <a:r>
              <a:rPr lang="de-CH"/>
              <a:t> de </a:t>
            </a:r>
            <a:r>
              <a:rPr lang="de-CH" err="1"/>
              <a:t>personne</a:t>
            </a:r>
            <a:r>
              <a:rPr lang="de-CH"/>
              <a:t> </a:t>
            </a:r>
            <a:r>
              <a:rPr lang="de-CH" err="1"/>
              <a:t>ayant</a:t>
            </a:r>
            <a:r>
              <a:rPr lang="de-CH"/>
              <a:t> </a:t>
            </a:r>
            <a:r>
              <a:rPr lang="de-CH" err="1"/>
              <a:t>un</a:t>
            </a:r>
            <a:r>
              <a:rPr lang="de-CH"/>
              <a:t> </a:t>
            </a:r>
            <a:r>
              <a:rPr lang="de-CH" err="1"/>
              <a:t>devoir</a:t>
            </a:r>
            <a:r>
              <a:rPr lang="de-CH"/>
              <a:t> de </a:t>
            </a:r>
            <a:r>
              <a:rPr lang="de-CH" err="1"/>
              <a:t>surveillance</a:t>
            </a:r>
            <a:r>
              <a:rPr lang="de-CH"/>
              <a:t>, </a:t>
            </a:r>
            <a:r>
              <a:rPr lang="de-CH" err="1"/>
              <a:t>les</a:t>
            </a:r>
            <a:r>
              <a:rPr lang="de-CH"/>
              <a:t> </a:t>
            </a:r>
            <a:r>
              <a:rPr lang="de-CH" err="1"/>
              <a:t>moniteurs.trices</a:t>
            </a:r>
            <a:r>
              <a:rPr lang="de-CH"/>
              <a:t> J+S </a:t>
            </a:r>
            <a:r>
              <a:rPr lang="de-CH" err="1"/>
              <a:t>ont</a:t>
            </a:r>
            <a:r>
              <a:rPr lang="de-CH"/>
              <a:t> </a:t>
            </a:r>
            <a:r>
              <a:rPr lang="de-CH" err="1"/>
              <a:t>un</a:t>
            </a:r>
            <a:r>
              <a:rPr lang="de-CH"/>
              <a:t> </a:t>
            </a:r>
            <a:r>
              <a:rPr lang="de-CH" err="1"/>
              <a:t>devoir</a:t>
            </a:r>
            <a:r>
              <a:rPr lang="de-CH"/>
              <a:t> de </a:t>
            </a:r>
            <a:r>
              <a:rPr lang="de-CH" err="1"/>
              <a:t>signalement</a:t>
            </a:r>
            <a:r>
              <a:rPr lang="de-CH"/>
              <a:t> ! </a:t>
            </a:r>
          </a:p>
          <a:p>
            <a:endParaRPr lang="de-CH"/>
          </a:p>
          <a:p>
            <a:r>
              <a:rPr lang="de-CH" err="1"/>
              <a:t>Différenciation</a:t>
            </a:r>
            <a:r>
              <a:rPr lang="de-CH"/>
              <a:t> :</a:t>
            </a:r>
          </a:p>
          <a:p>
            <a:r>
              <a:rPr lang="de-CH"/>
              <a:t>Domaine </a:t>
            </a:r>
            <a:r>
              <a:rPr lang="de-CH" err="1"/>
              <a:t>éthique</a:t>
            </a:r>
            <a:r>
              <a:rPr lang="de-CH"/>
              <a:t> et </a:t>
            </a:r>
            <a:r>
              <a:rPr lang="de-CH" err="1"/>
              <a:t>droit</a:t>
            </a:r>
            <a:r>
              <a:rPr lang="de-CH"/>
              <a:t> : </a:t>
            </a:r>
            <a:r>
              <a:rPr lang="de-CH" err="1"/>
              <a:t>conseils</a:t>
            </a:r>
            <a:r>
              <a:rPr lang="de-CH"/>
              <a:t> au </a:t>
            </a:r>
            <a:r>
              <a:rPr lang="de-CH" err="1"/>
              <a:t>sujet</a:t>
            </a:r>
            <a:r>
              <a:rPr lang="de-CH"/>
              <a:t> des </a:t>
            </a:r>
            <a:r>
              <a:rPr lang="de-CH" err="1"/>
              <a:t>questions</a:t>
            </a:r>
            <a:r>
              <a:rPr lang="de-CH"/>
              <a:t> </a:t>
            </a:r>
            <a:r>
              <a:rPr lang="de-CH" err="1"/>
              <a:t>éthiques</a:t>
            </a:r>
            <a:endParaRPr lang="de-CH">
              <a:ea typeface="Calibri"/>
              <a:cs typeface="Calibri"/>
            </a:endParaRPr>
          </a:p>
          <a:p>
            <a:r>
              <a:rPr lang="de-CH" err="1"/>
              <a:t>Commission</a:t>
            </a:r>
            <a:r>
              <a:rPr lang="de-CH"/>
              <a:t> </a:t>
            </a:r>
            <a:r>
              <a:rPr lang="de-CH" err="1"/>
              <a:t>d’éthique</a:t>
            </a:r>
            <a:r>
              <a:rPr lang="de-CH"/>
              <a:t> FSG : </a:t>
            </a:r>
            <a:r>
              <a:rPr lang="de-CH" err="1"/>
              <a:t>fournit</a:t>
            </a:r>
            <a:r>
              <a:rPr lang="de-CH"/>
              <a:t> des </a:t>
            </a:r>
            <a:r>
              <a:rPr lang="de-CH" err="1"/>
              <a:t>conseils</a:t>
            </a:r>
            <a:r>
              <a:rPr lang="de-CH"/>
              <a:t> </a:t>
            </a:r>
            <a:r>
              <a:rPr lang="de-CH" err="1"/>
              <a:t>pour</a:t>
            </a:r>
            <a:r>
              <a:rPr lang="de-CH"/>
              <a:t> </a:t>
            </a:r>
            <a:r>
              <a:rPr lang="de-CH" err="1"/>
              <a:t>les</a:t>
            </a:r>
            <a:r>
              <a:rPr lang="de-CH"/>
              <a:t> </a:t>
            </a:r>
            <a:r>
              <a:rPr lang="de-CH" err="1"/>
              <a:t>questions</a:t>
            </a:r>
            <a:r>
              <a:rPr lang="de-CH"/>
              <a:t> </a:t>
            </a:r>
            <a:r>
              <a:rPr lang="de-CH" err="1"/>
              <a:t>d’ordre</a:t>
            </a:r>
            <a:r>
              <a:rPr lang="de-CH"/>
              <a:t> </a:t>
            </a:r>
            <a:r>
              <a:rPr lang="de-CH" err="1"/>
              <a:t>éthique</a:t>
            </a:r>
            <a:endParaRPr lang="de-CH"/>
          </a:p>
          <a:p>
            <a:r>
              <a:rPr lang="de-CH"/>
              <a:t>Swiss Sport Integrity : </a:t>
            </a:r>
            <a:r>
              <a:rPr lang="de-CH" err="1"/>
              <a:t>centre</a:t>
            </a:r>
            <a:r>
              <a:rPr lang="de-CH"/>
              <a:t> de </a:t>
            </a:r>
            <a:r>
              <a:rPr lang="de-CH" err="1"/>
              <a:t>conseil</a:t>
            </a:r>
            <a:r>
              <a:rPr lang="de-CH"/>
              <a:t> et de </a:t>
            </a:r>
            <a:r>
              <a:rPr lang="de-CH" err="1"/>
              <a:t>signalement</a:t>
            </a:r>
            <a:endParaRPr lang="de-CH">
              <a:ea typeface="Calibri"/>
              <a:cs typeface="Calibri"/>
            </a:endParaRPr>
          </a:p>
          <a:p>
            <a:endParaRPr lang="de-CH"/>
          </a:p>
        </p:txBody>
      </p:sp>
      <p:sp>
        <p:nvSpPr>
          <p:cNvPr id="4" name="Foliennummernplatzhalt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4202677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a:t>Gymnastics </a:t>
            </a:r>
            <a:r>
              <a:rPr lang="de-CH" err="1"/>
              <a:t>Ethics</a:t>
            </a:r>
            <a:r>
              <a:rPr lang="de-CH"/>
              <a:t> </a:t>
            </a:r>
            <a:r>
              <a:rPr lang="de-CH" err="1"/>
              <a:t>Foundation</a:t>
            </a:r>
            <a:r>
              <a:rPr lang="de-CH"/>
              <a:t> : </a:t>
            </a:r>
            <a:r>
              <a:rPr lang="de-CH" err="1"/>
              <a:t>centre</a:t>
            </a:r>
            <a:r>
              <a:rPr lang="de-CH"/>
              <a:t> international de </a:t>
            </a:r>
            <a:r>
              <a:rPr lang="de-CH" err="1"/>
              <a:t>signalement</a:t>
            </a:r>
            <a:r>
              <a:rPr lang="de-CH"/>
              <a:t> </a:t>
            </a:r>
            <a:r>
              <a:rPr lang="de-CH" err="1"/>
              <a:t>pour</a:t>
            </a:r>
            <a:r>
              <a:rPr lang="de-CH"/>
              <a:t> la </a:t>
            </a:r>
            <a:r>
              <a:rPr lang="de-CH" err="1"/>
              <a:t>gymnastique</a:t>
            </a:r>
            <a:endParaRPr lang="de-CH"/>
          </a:p>
          <a:p>
            <a:r>
              <a:rPr lang="de-CH" err="1"/>
              <a:t>Signaler</a:t>
            </a:r>
            <a:r>
              <a:rPr lang="de-CH"/>
              <a:t> la </a:t>
            </a:r>
            <a:r>
              <a:rPr lang="de-CH" err="1"/>
              <a:t>recommandation</a:t>
            </a:r>
            <a:r>
              <a:rPr lang="de-CH"/>
              <a:t> </a:t>
            </a:r>
            <a:r>
              <a:rPr lang="de-CH" err="1"/>
              <a:t>auprès</a:t>
            </a:r>
            <a:r>
              <a:rPr lang="de-CH"/>
              <a:t> de Swiss Sport Integrity (SSI).</a:t>
            </a:r>
          </a:p>
          <a:p>
            <a:endParaRPr lang="de-CH"/>
          </a:p>
        </p:txBody>
      </p:sp>
      <p:sp>
        <p:nvSpPr>
          <p:cNvPr id="4" name="Foliennummernplatzhalt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3910911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pPr rtl="0"/>
            <a:r>
              <a:rPr lang="de-CH" u="none">
                <a:effectLst/>
              </a:rPr>
              <a:t>Domaine </a:t>
            </a:r>
            <a:r>
              <a:rPr lang="de-CH" u="none" err="1">
                <a:effectLst/>
              </a:rPr>
              <a:t>éthique</a:t>
            </a:r>
            <a:r>
              <a:rPr lang="de-CH" u="none">
                <a:effectLst/>
              </a:rPr>
              <a:t> et </a:t>
            </a:r>
            <a:r>
              <a:rPr lang="de-CH" u="none" err="1">
                <a:effectLst/>
              </a:rPr>
              <a:t>droit</a:t>
            </a:r>
            <a:r>
              <a:rPr lang="de-CH" u="none">
                <a:effectLst/>
              </a:rPr>
              <a:t> FSG : </a:t>
            </a:r>
            <a:r>
              <a:rPr lang="de-CH" u="none" err="1">
                <a:effectLst/>
              </a:rPr>
              <a:t>aide</a:t>
            </a:r>
            <a:r>
              <a:rPr lang="de-CH" u="none">
                <a:effectLst/>
              </a:rPr>
              <a:t> </a:t>
            </a:r>
            <a:r>
              <a:rPr lang="de-CH" u="none" err="1">
                <a:effectLst/>
              </a:rPr>
              <a:t>pour</a:t>
            </a:r>
            <a:r>
              <a:rPr lang="de-CH" u="none">
                <a:effectLst/>
              </a:rPr>
              <a:t> </a:t>
            </a:r>
            <a:r>
              <a:rPr lang="de-CH" u="none" err="1">
                <a:effectLst/>
              </a:rPr>
              <a:t>toutes</a:t>
            </a:r>
            <a:r>
              <a:rPr lang="de-CH" u="none">
                <a:effectLst/>
              </a:rPr>
              <a:t> </a:t>
            </a:r>
            <a:r>
              <a:rPr lang="de-CH" u="none" err="1">
                <a:effectLst/>
              </a:rPr>
              <a:t>les</a:t>
            </a:r>
            <a:r>
              <a:rPr lang="de-CH" u="none">
                <a:effectLst/>
              </a:rPr>
              <a:t> </a:t>
            </a:r>
            <a:r>
              <a:rPr lang="de-CH" u="none" err="1">
                <a:effectLst/>
              </a:rPr>
              <a:t>questions</a:t>
            </a:r>
            <a:r>
              <a:rPr lang="de-CH" u="none">
                <a:effectLst/>
              </a:rPr>
              <a:t> </a:t>
            </a:r>
            <a:r>
              <a:rPr lang="de-CH" u="none" err="1">
                <a:effectLst/>
              </a:rPr>
              <a:t>d’ordre</a:t>
            </a:r>
            <a:r>
              <a:rPr lang="de-CH" u="none">
                <a:effectLst/>
              </a:rPr>
              <a:t> </a:t>
            </a:r>
            <a:r>
              <a:rPr lang="de-CH" u="none" err="1">
                <a:effectLst/>
              </a:rPr>
              <a:t>éthique</a:t>
            </a:r>
            <a:r>
              <a:rPr lang="de-CH" u="none">
                <a:effectLst/>
              </a:rPr>
              <a:t> et, le </a:t>
            </a:r>
            <a:r>
              <a:rPr lang="de-CH" u="none" err="1">
                <a:effectLst/>
              </a:rPr>
              <a:t>cas</a:t>
            </a:r>
            <a:r>
              <a:rPr lang="de-CH" u="none">
                <a:effectLst/>
              </a:rPr>
              <a:t> </a:t>
            </a:r>
            <a:r>
              <a:rPr lang="de-CH" u="none" err="1">
                <a:effectLst/>
              </a:rPr>
              <a:t>échéant</a:t>
            </a:r>
            <a:r>
              <a:rPr lang="de-CH" u="none">
                <a:effectLst/>
              </a:rPr>
              <a:t>, </a:t>
            </a:r>
            <a:r>
              <a:rPr lang="de-CH" u="none" err="1">
                <a:effectLst/>
              </a:rPr>
              <a:t>transmet</a:t>
            </a:r>
            <a:r>
              <a:rPr lang="de-CH" u="none">
                <a:effectLst/>
              </a:rPr>
              <a:t> à SSI </a:t>
            </a:r>
            <a:r>
              <a:rPr lang="de-CH" u="none" err="1">
                <a:effectLst/>
              </a:rPr>
              <a:t>ou</a:t>
            </a:r>
            <a:r>
              <a:rPr lang="de-CH" u="none">
                <a:effectLst/>
              </a:rPr>
              <a:t> à </a:t>
            </a:r>
            <a:r>
              <a:rPr lang="de-CH" u="none" err="1">
                <a:effectLst/>
              </a:rPr>
              <a:t>une</a:t>
            </a:r>
            <a:r>
              <a:rPr lang="de-CH" u="none">
                <a:effectLst/>
              </a:rPr>
              <a:t> </a:t>
            </a:r>
            <a:r>
              <a:rPr lang="de-CH" u="none" err="1">
                <a:effectLst/>
              </a:rPr>
              <a:t>autre</a:t>
            </a:r>
            <a:r>
              <a:rPr lang="de-CH" u="none">
                <a:effectLst/>
              </a:rPr>
              <a:t> </a:t>
            </a:r>
            <a:r>
              <a:rPr lang="de-CH" u="none" err="1">
                <a:effectLst/>
              </a:rPr>
              <a:t>instance</a:t>
            </a:r>
            <a:r>
              <a:rPr lang="de-CH" u="none">
                <a:effectLst/>
              </a:rPr>
              <a:t> </a:t>
            </a:r>
            <a:r>
              <a:rPr lang="de-CH" u="none" err="1">
                <a:effectLst/>
              </a:rPr>
              <a:t>compétente</a:t>
            </a:r>
            <a:endParaRPr lang="de-CH" u="none"/>
          </a:p>
          <a:p>
            <a:pPr rtl="0"/>
            <a:r>
              <a:rPr lang="de-CH" u="none">
                <a:effectLst/>
              </a:rPr>
              <a:t> </a:t>
            </a:r>
          </a:p>
          <a:p>
            <a:pPr rtl="0"/>
            <a:r>
              <a:rPr lang="de-CH" u="none" err="1">
                <a:effectLst/>
              </a:rPr>
              <a:t>Commission</a:t>
            </a:r>
            <a:r>
              <a:rPr lang="de-CH" u="none">
                <a:effectLst/>
              </a:rPr>
              <a:t> </a:t>
            </a:r>
            <a:r>
              <a:rPr lang="de-CH" u="none" err="1">
                <a:effectLst/>
              </a:rPr>
              <a:t>d’éthique</a:t>
            </a:r>
            <a:r>
              <a:rPr lang="de-CH" u="none">
                <a:effectLst/>
              </a:rPr>
              <a:t> FSG : </a:t>
            </a:r>
            <a:r>
              <a:rPr lang="de-CH" u="none" err="1">
                <a:effectLst/>
              </a:rPr>
              <a:t>fournit</a:t>
            </a:r>
            <a:r>
              <a:rPr lang="de-CH" u="none">
                <a:effectLst/>
              </a:rPr>
              <a:t> des </a:t>
            </a:r>
            <a:r>
              <a:rPr lang="de-CH" u="none" err="1">
                <a:effectLst/>
              </a:rPr>
              <a:t>conseils</a:t>
            </a:r>
            <a:r>
              <a:rPr lang="de-CH" u="none">
                <a:effectLst/>
              </a:rPr>
              <a:t> </a:t>
            </a:r>
            <a:r>
              <a:rPr lang="de-CH" u="none" err="1">
                <a:effectLst/>
              </a:rPr>
              <a:t>pour</a:t>
            </a:r>
            <a:r>
              <a:rPr lang="de-CH" u="none">
                <a:effectLst/>
              </a:rPr>
              <a:t> </a:t>
            </a:r>
            <a:r>
              <a:rPr lang="de-CH" u="none" err="1">
                <a:effectLst/>
              </a:rPr>
              <a:t>toutes</a:t>
            </a:r>
            <a:r>
              <a:rPr lang="de-CH" u="none">
                <a:effectLst/>
              </a:rPr>
              <a:t> </a:t>
            </a:r>
            <a:r>
              <a:rPr lang="de-CH" u="none" err="1">
                <a:effectLst/>
              </a:rPr>
              <a:t>les</a:t>
            </a:r>
            <a:r>
              <a:rPr lang="de-CH" u="none">
                <a:effectLst/>
              </a:rPr>
              <a:t> </a:t>
            </a:r>
            <a:r>
              <a:rPr lang="de-CH" u="none" err="1">
                <a:effectLst/>
              </a:rPr>
              <a:t>questions</a:t>
            </a:r>
            <a:r>
              <a:rPr lang="de-CH" u="none">
                <a:effectLst/>
              </a:rPr>
              <a:t> </a:t>
            </a:r>
            <a:r>
              <a:rPr lang="de-CH" u="none" err="1">
                <a:effectLst/>
              </a:rPr>
              <a:t>d’ordre</a:t>
            </a:r>
            <a:r>
              <a:rPr lang="de-CH" u="none">
                <a:effectLst/>
              </a:rPr>
              <a:t> </a:t>
            </a:r>
            <a:r>
              <a:rPr lang="de-CH" u="none" err="1">
                <a:effectLst/>
              </a:rPr>
              <a:t>éthique</a:t>
            </a:r>
            <a:r>
              <a:rPr lang="de-CH" u="none">
                <a:effectLst/>
              </a:rPr>
              <a:t>, </a:t>
            </a:r>
            <a:r>
              <a:rPr lang="de-CH" u="none" err="1">
                <a:effectLst/>
              </a:rPr>
              <a:t>soutient</a:t>
            </a:r>
            <a:r>
              <a:rPr lang="de-CH" u="none">
                <a:effectLst/>
              </a:rPr>
              <a:t> et </a:t>
            </a:r>
            <a:r>
              <a:rPr lang="de-CH" u="none" err="1">
                <a:effectLst/>
              </a:rPr>
              <a:t>aide</a:t>
            </a:r>
            <a:r>
              <a:rPr lang="de-CH" u="none">
                <a:effectLst/>
              </a:rPr>
              <a:t> </a:t>
            </a:r>
            <a:r>
              <a:rPr lang="de-CH" u="none" err="1">
                <a:effectLst/>
              </a:rPr>
              <a:t>pour</a:t>
            </a:r>
            <a:r>
              <a:rPr lang="de-CH" u="none">
                <a:effectLst/>
              </a:rPr>
              <a:t> la marche à </a:t>
            </a:r>
            <a:r>
              <a:rPr lang="de-CH" u="none" err="1">
                <a:effectLst/>
              </a:rPr>
              <a:t>suivre</a:t>
            </a:r>
            <a:r>
              <a:rPr lang="de-CH" u="none">
                <a:effectLst/>
              </a:rPr>
              <a:t>, </a:t>
            </a:r>
            <a:r>
              <a:rPr lang="de-CH" u="none" err="1">
                <a:effectLst/>
              </a:rPr>
              <a:t>tables</a:t>
            </a:r>
            <a:r>
              <a:rPr lang="de-CH" u="none">
                <a:effectLst/>
              </a:rPr>
              <a:t> </a:t>
            </a:r>
            <a:r>
              <a:rPr lang="de-CH" u="none" err="1">
                <a:effectLst/>
              </a:rPr>
              <a:t>rondes</a:t>
            </a:r>
            <a:r>
              <a:rPr lang="de-CH" u="none">
                <a:effectLst/>
              </a:rPr>
              <a:t>, etc. et, le </a:t>
            </a:r>
            <a:r>
              <a:rPr lang="de-CH" u="none" err="1">
                <a:effectLst/>
              </a:rPr>
              <a:t>cas</a:t>
            </a:r>
            <a:r>
              <a:rPr lang="de-CH" u="none">
                <a:effectLst/>
              </a:rPr>
              <a:t> </a:t>
            </a:r>
            <a:r>
              <a:rPr lang="de-CH" u="none" err="1">
                <a:effectLst/>
              </a:rPr>
              <a:t>échéant</a:t>
            </a:r>
            <a:r>
              <a:rPr lang="de-CH" u="none">
                <a:effectLst/>
              </a:rPr>
              <a:t>, </a:t>
            </a:r>
            <a:r>
              <a:rPr lang="de-CH" u="none" err="1">
                <a:effectLst/>
              </a:rPr>
              <a:t>relaie</a:t>
            </a:r>
            <a:r>
              <a:rPr lang="de-CH" u="none">
                <a:effectLst/>
              </a:rPr>
              <a:t> à SSI </a:t>
            </a:r>
            <a:r>
              <a:rPr lang="de-CH" u="none" err="1">
                <a:effectLst/>
              </a:rPr>
              <a:t>ou</a:t>
            </a:r>
            <a:r>
              <a:rPr lang="de-CH" u="none">
                <a:effectLst/>
              </a:rPr>
              <a:t> à </a:t>
            </a:r>
            <a:r>
              <a:rPr lang="de-CH" u="none" err="1">
                <a:effectLst/>
              </a:rPr>
              <a:t>une</a:t>
            </a:r>
            <a:r>
              <a:rPr lang="de-CH" u="none">
                <a:effectLst/>
              </a:rPr>
              <a:t> </a:t>
            </a:r>
            <a:r>
              <a:rPr lang="de-CH" u="none" err="1">
                <a:effectLst/>
              </a:rPr>
              <a:t>autre</a:t>
            </a:r>
            <a:r>
              <a:rPr lang="de-CH" u="none">
                <a:effectLst/>
              </a:rPr>
              <a:t> </a:t>
            </a:r>
            <a:r>
              <a:rPr lang="de-CH" u="none" err="1">
                <a:effectLst/>
              </a:rPr>
              <a:t>instance</a:t>
            </a:r>
            <a:r>
              <a:rPr lang="de-CH" u="none">
                <a:effectLst/>
              </a:rPr>
              <a:t> </a:t>
            </a:r>
            <a:r>
              <a:rPr lang="de-CH" u="none" err="1">
                <a:effectLst/>
              </a:rPr>
              <a:t>compétente</a:t>
            </a:r>
            <a:endParaRPr lang="de-CH" u="none">
              <a:effectLst/>
            </a:endParaRPr>
          </a:p>
          <a:p>
            <a:pPr rtl="0"/>
            <a:r>
              <a:rPr lang="de-CH" u="none">
                <a:effectLst/>
              </a:rPr>
              <a:t> </a:t>
            </a:r>
          </a:p>
          <a:p>
            <a:pPr rtl="0"/>
            <a:r>
              <a:rPr lang="de-CH" u="none">
                <a:effectLst/>
              </a:rPr>
              <a:t>Aide </a:t>
            </a:r>
            <a:r>
              <a:rPr lang="de-CH" u="none" err="1">
                <a:effectLst/>
              </a:rPr>
              <a:t>aux</a:t>
            </a:r>
            <a:r>
              <a:rPr lang="de-CH" u="none">
                <a:effectLst/>
              </a:rPr>
              <a:t> </a:t>
            </a:r>
            <a:r>
              <a:rPr lang="de-CH" u="none" err="1">
                <a:effectLst/>
              </a:rPr>
              <a:t>victimes</a:t>
            </a:r>
            <a:r>
              <a:rPr lang="de-CH" u="none">
                <a:effectLst/>
              </a:rPr>
              <a:t> Suisse : </a:t>
            </a:r>
            <a:r>
              <a:rPr lang="de-CH" u="none" err="1">
                <a:effectLst/>
              </a:rPr>
              <a:t>centre</a:t>
            </a:r>
            <a:r>
              <a:rPr lang="de-CH" u="none">
                <a:effectLst/>
              </a:rPr>
              <a:t> de </a:t>
            </a:r>
            <a:r>
              <a:rPr lang="de-CH" u="none" err="1">
                <a:effectLst/>
              </a:rPr>
              <a:t>signalement</a:t>
            </a:r>
            <a:r>
              <a:rPr lang="de-CH" u="none">
                <a:effectLst/>
              </a:rPr>
              <a:t> </a:t>
            </a:r>
            <a:r>
              <a:rPr lang="de-CH" u="none" err="1">
                <a:effectLst/>
              </a:rPr>
              <a:t>pour</a:t>
            </a:r>
            <a:r>
              <a:rPr lang="de-CH" u="none">
                <a:effectLst/>
              </a:rPr>
              <a:t> </a:t>
            </a:r>
            <a:r>
              <a:rPr lang="de-CH" u="none" err="1">
                <a:effectLst/>
              </a:rPr>
              <a:t>proches</a:t>
            </a:r>
            <a:r>
              <a:rPr lang="de-CH" u="none">
                <a:effectLst/>
              </a:rPr>
              <a:t> et </a:t>
            </a:r>
            <a:r>
              <a:rPr lang="de-CH" u="none" err="1">
                <a:effectLst/>
              </a:rPr>
              <a:t>victimes</a:t>
            </a:r>
            <a:r>
              <a:rPr lang="de-CH" u="none">
                <a:effectLst/>
              </a:rPr>
              <a:t> </a:t>
            </a:r>
            <a:r>
              <a:rPr lang="de-CH" u="none" err="1">
                <a:effectLst/>
              </a:rPr>
              <a:t>d’un</a:t>
            </a:r>
            <a:r>
              <a:rPr lang="de-CH" u="none">
                <a:effectLst/>
              </a:rPr>
              <a:t> </a:t>
            </a:r>
            <a:r>
              <a:rPr lang="de-CH" u="none" err="1">
                <a:effectLst/>
              </a:rPr>
              <a:t>acte</a:t>
            </a:r>
            <a:r>
              <a:rPr lang="de-CH" u="none">
                <a:effectLst/>
              </a:rPr>
              <a:t> </a:t>
            </a:r>
            <a:r>
              <a:rPr lang="de-CH" u="none" err="1">
                <a:effectLst/>
              </a:rPr>
              <a:t>pénal</a:t>
            </a:r>
            <a:r>
              <a:rPr lang="de-CH" u="none">
                <a:effectLst/>
              </a:rPr>
              <a:t> (</a:t>
            </a:r>
            <a:r>
              <a:rPr lang="de-CH" u="none" err="1">
                <a:effectLst/>
              </a:rPr>
              <a:t>violence</a:t>
            </a:r>
            <a:r>
              <a:rPr lang="de-CH" u="none">
                <a:effectLst/>
              </a:rPr>
              <a:t> </a:t>
            </a:r>
            <a:r>
              <a:rPr lang="de-CH" u="none" err="1">
                <a:effectLst/>
              </a:rPr>
              <a:t>physique</a:t>
            </a:r>
            <a:r>
              <a:rPr lang="de-CH" u="none">
                <a:effectLst/>
              </a:rPr>
              <a:t>, sexuelle, </a:t>
            </a:r>
            <a:r>
              <a:rPr lang="de-CH" u="none" err="1">
                <a:effectLst/>
              </a:rPr>
              <a:t>psychique</a:t>
            </a:r>
            <a:r>
              <a:rPr lang="de-CH" u="none">
                <a:effectLst/>
              </a:rPr>
              <a:t> par exemple), </a:t>
            </a:r>
            <a:r>
              <a:rPr lang="de-CH" u="none" err="1">
                <a:effectLst/>
              </a:rPr>
              <a:t>qu’une</a:t>
            </a:r>
            <a:r>
              <a:rPr lang="de-CH" u="none">
                <a:effectLst/>
              </a:rPr>
              <a:t> </a:t>
            </a:r>
            <a:r>
              <a:rPr lang="de-CH" u="none" err="1">
                <a:effectLst/>
              </a:rPr>
              <a:t>plainte</a:t>
            </a:r>
            <a:r>
              <a:rPr lang="de-CH" u="none">
                <a:effectLst/>
              </a:rPr>
              <a:t> </a:t>
            </a:r>
            <a:r>
              <a:rPr lang="de-CH" u="none" err="1">
                <a:effectLst/>
              </a:rPr>
              <a:t>pénale</a:t>
            </a:r>
            <a:r>
              <a:rPr lang="de-CH" u="none">
                <a:effectLst/>
              </a:rPr>
              <a:t> </a:t>
            </a:r>
            <a:r>
              <a:rPr lang="de-CH" u="none" err="1">
                <a:effectLst/>
              </a:rPr>
              <a:t>ait</a:t>
            </a:r>
            <a:r>
              <a:rPr lang="de-CH" u="none">
                <a:effectLst/>
              </a:rPr>
              <a:t> </a:t>
            </a:r>
            <a:r>
              <a:rPr lang="de-CH" u="none" err="1">
                <a:effectLst/>
              </a:rPr>
              <a:t>été</a:t>
            </a:r>
            <a:r>
              <a:rPr lang="de-CH" u="none">
                <a:effectLst/>
              </a:rPr>
              <a:t> </a:t>
            </a:r>
            <a:r>
              <a:rPr lang="de-CH" u="none" err="1">
                <a:effectLst/>
              </a:rPr>
              <a:t>déposée</a:t>
            </a:r>
            <a:r>
              <a:rPr lang="de-CH" u="none">
                <a:effectLst/>
              </a:rPr>
              <a:t> </a:t>
            </a:r>
            <a:r>
              <a:rPr lang="de-CH" u="none" err="1">
                <a:effectLst/>
              </a:rPr>
              <a:t>ou</a:t>
            </a:r>
            <a:r>
              <a:rPr lang="de-CH" u="none">
                <a:effectLst/>
              </a:rPr>
              <a:t> non.</a:t>
            </a:r>
          </a:p>
          <a:p>
            <a:endParaRPr lang="de-CH"/>
          </a:p>
        </p:txBody>
      </p:sp>
      <p:sp>
        <p:nvSpPr>
          <p:cNvPr id="4" name="Foliennummernplatzhalt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1722016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err="1"/>
              <a:t>Toutes</a:t>
            </a:r>
            <a:r>
              <a:rPr lang="de-CH"/>
              <a:t> </a:t>
            </a:r>
            <a:r>
              <a:rPr lang="de-CH" err="1"/>
              <a:t>les</a:t>
            </a:r>
            <a:r>
              <a:rPr lang="de-CH"/>
              <a:t> </a:t>
            </a:r>
            <a:r>
              <a:rPr lang="de-CH" err="1"/>
              <a:t>informations</a:t>
            </a:r>
            <a:r>
              <a:rPr lang="de-CH"/>
              <a:t> </a:t>
            </a:r>
            <a:r>
              <a:rPr lang="de-CH" err="1"/>
              <a:t>sont</a:t>
            </a:r>
            <a:r>
              <a:rPr lang="de-CH"/>
              <a:t> disponibles </a:t>
            </a:r>
            <a:r>
              <a:rPr lang="de-CH" err="1"/>
              <a:t>sur</a:t>
            </a:r>
            <a:r>
              <a:rPr lang="de-CH"/>
              <a:t> le </a:t>
            </a:r>
            <a:r>
              <a:rPr lang="de-CH" err="1"/>
              <a:t>sous</a:t>
            </a:r>
            <a:r>
              <a:rPr lang="de-CH"/>
              <a:t>-site Valeurs et </a:t>
            </a:r>
            <a:r>
              <a:rPr lang="de-CH" err="1"/>
              <a:t>éthique</a:t>
            </a:r>
            <a:r>
              <a:rPr lang="de-CH"/>
              <a:t> du </a:t>
            </a:r>
            <a:r>
              <a:rPr lang="de-CH" err="1"/>
              <a:t>site</a:t>
            </a:r>
            <a:r>
              <a:rPr lang="de-CH"/>
              <a:t> FSG.</a:t>
            </a:r>
          </a:p>
          <a:p>
            <a:endParaRPr lang="de-CH"/>
          </a:p>
        </p:txBody>
      </p:sp>
      <p:sp>
        <p:nvSpPr>
          <p:cNvPr id="4" name="Foliennummernplatzhalt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3211881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err="1"/>
              <a:t>Séquence</a:t>
            </a:r>
            <a:r>
              <a:rPr lang="de-CH"/>
              <a:t> </a:t>
            </a:r>
            <a:r>
              <a:rPr lang="de-CH" err="1"/>
              <a:t>d’apprentissage</a:t>
            </a:r>
            <a:r>
              <a:rPr lang="de-CH"/>
              <a:t> de </a:t>
            </a:r>
            <a:r>
              <a:rPr lang="de-CH" err="1"/>
              <a:t>l’OFSPO</a:t>
            </a:r>
            <a:r>
              <a:rPr lang="de-CH"/>
              <a:t> ; </a:t>
            </a:r>
            <a:r>
              <a:rPr lang="de-CH" err="1"/>
              <a:t>fournit</a:t>
            </a:r>
            <a:r>
              <a:rPr lang="de-CH"/>
              <a:t> </a:t>
            </a:r>
            <a:r>
              <a:rPr lang="de-CH" err="1"/>
              <a:t>un</a:t>
            </a:r>
            <a:r>
              <a:rPr lang="de-CH"/>
              <a:t> </a:t>
            </a:r>
            <a:r>
              <a:rPr lang="de-CH" err="1"/>
              <a:t>bon</a:t>
            </a:r>
            <a:r>
              <a:rPr lang="de-CH"/>
              <a:t> </a:t>
            </a:r>
            <a:r>
              <a:rPr lang="de-CH" err="1"/>
              <a:t>aperçu</a:t>
            </a:r>
            <a:r>
              <a:rPr lang="de-CH"/>
              <a:t> du </a:t>
            </a:r>
            <a:r>
              <a:rPr lang="de-CH" err="1"/>
              <a:t>thème</a:t>
            </a:r>
            <a:r>
              <a:rPr lang="de-CH"/>
              <a:t> du </a:t>
            </a:r>
            <a:r>
              <a:rPr lang="de-CH" err="1"/>
              <a:t>sport</a:t>
            </a:r>
            <a:r>
              <a:rPr lang="de-CH"/>
              <a:t> </a:t>
            </a:r>
            <a:r>
              <a:rPr lang="de-CH" err="1"/>
              <a:t>respectueux</a:t>
            </a:r>
            <a:r>
              <a:rPr lang="de-CH"/>
              <a:t> des </a:t>
            </a:r>
            <a:r>
              <a:rPr lang="de-CH" err="1"/>
              <a:t>valeurs</a:t>
            </a:r>
            <a:r>
              <a:rPr lang="de-CH"/>
              <a:t> </a:t>
            </a:r>
            <a:r>
              <a:rPr lang="de-CH" err="1"/>
              <a:t>éthiques</a:t>
            </a:r>
            <a:endParaRPr lang="de-CH"/>
          </a:p>
          <a:p>
            <a:endParaRPr lang="de-CH"/>
          </a:p>
        </p:txBody>
      </p:sp>
      <p:sp>
        <p:nvSpPr>
          <p:cNvPr id="4" name="Foliennummernplatzhalt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357077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err="1"/>
              <a:t>Présenter</a:t>
            </a:r>
            <a:r>
              <a:rPr lang="de-CH"/>
              <a:t> la </a:t>
            </a:r>
            <a:r>
              <a:rPr lang="de-CH" err="1"/>
              <a:t>promesse</a:t>
            </a:r>
            <a:r>
              <a:rPr lang="de-CH"/>
              <a:t> de </a:t>
            </a:r>
            <a:r>
              <a:rPr lang="de-CH" err="1"/>
              <a:t>valeur</a:t>
            </a:r>
            <a:r>
              <a:rPr lang="de-CH"/>
              <a:t> de la FSG</a:t>
            </a:r>
          </a:p>
          <a:p>
            <a:endParaRPr lang="de-CH"/>
          </a:p>
        </p:txBody>
      </p:sp>
      <p:sp>
        <p:nvSpPr>
          <p:cNvPr id="4" name="Foliennummernplatzhalt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2215494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fr-CH"/>
              <a:t>En cas de signalement ou d'enquête auprès de </a:t>
            </a:r>
            <a:r>
              <a:rPr lang="fr-CH" err="1"/>
              <a:t>Swiss</a:t>
            </a:r>
            <a:r>
              <a:rPr lang="fr-CH"/>
              <a:t> Sport </a:t>
            </a:r>
            <a:r>
              <a:rPr lang="fr-CH" err="1"/>
              <a:t>Integrity</a:t>
            </a:r>
            <a:r>
              <a:rPr lang="fr-CH"/>
              <a:t> (SSI), la communication est essentielle pour toutes les personnes concernées. Savoir qui est pris en charge, quand et comment, peut être déterminant pour la suite des événements. Il n'est toutefois pas toujours facile de communiquer correctement, de manière réfléchie et avec tact. Cette fiche d'information doit servir d'aide à l'orientation avec les principes les plus importants. Il va de soi que la procédure peut s'écarter de ces principes dans certains cas.</a:t>
            </a:r>
          </a:p>
          <a:p>
            <a:endParaRPr lang="fr-CH"/>
          </a:p>
          <a:p>
            <a:r>
              <a:rPr lang="de-CH" err="1"/>
              <a:t>Axes</a:t>
            </a:r>
            <a:r>
              <a:rPr lang="de-CH"/>
              <a:t> </a:t>
            </a:r>
            <a:r>
              <a:rPr lang="de-CH" err="1"/>
              <a:t>d’action</a:t>
            </a:r>
            <a:r>
              <a:rPr lang="de-CH"/>
              <a:t>, </a:t>
            </a:r>
            <a:r>
              <a:rPr lang="de-CH" err="1"/>
              <a:t>principes</a:t>
            </a:r>
            <a:r>
              <a:rPr lang="de-CH"/>
              <a:t> : </a:t>
            </a:r>
          </a:p>
          <a:p>
            <a:r>
              <a:rPr lang="fr-CH"/>
              <a:t>▪ l’action est guidée par la protection et le bien-être des personnes concernées,  </a:t>
            </a:r>
          </a:p>
          <a:p>
            <a:r>
              <a:rPr lang="de-CH"/>
              <a:t>▪ la </a:t>
            </a:r>
            <a:r>
              <a:rPr lang="de-CH" err="1"/>
              <a:t>protection</a:t>
            </a:r>
            <a:r>
              <a:rPr lang="de-CH"/>
              <a:t> des </a:t>
            </a:r>
            <a:r>
              <a:rPr lang="de-CH" err="1"/>
              <a:t>données</a:t>
            </a:r>
            <a:r>
              <a:rPr lang="de-CH"/>
              <a:t> et de la </a:t>
            </a:r>
            <a:r>
              <a:rPr lang="de-CH" err="1"/>
              <a:t>personnalité</a:t>
            </a:r>
            <a:r>
              <a:rPr lang="de-CH"/>
              <a:t> </a:t>
            </a:r>
            <a:r>
              <a:rPr lang="de-CH" err="1"/>
              <a:t>doit</a:t>
            </a:r>
            <a:r>
              <a:rPr lang="de-CH"/>
              <a:t> </a:t>
            </a:r>
            <a:r>
              <a:rPr lang="de-CH" err="1"/>
              <a:t>être</a:t>
            </a:r>
            <a:r>
              <a:rPr lang="de-CH"/>
              <a:t> </a:t>
            </a:r>
            <a:r>
              <a:rPr lang="de-CH" err="1"/>
              <a:t>garantie</a:t>
            </a:r>
            <a:r>
              <a:rPr lang="de-CH"/>
              <a:t> en </a:t>
            </a:r>
            <a:r>
              <a:rPr lang="de-CH" err="1"/>
              <a:t>tout</a:t>
            </a:r>
            <a:r>
              <a:rPr lang="de-CH"/>
              <a:t> </a:t>
            </a:r>
            <a:r>
              <a:rPr lang="de-CH" err="1"/>
              <a:t>temps</a:t>
            </a:r>
            <a:r>
              <a:rPr lang="de-CH"/>
              <a:t>,</a:t>
            </a:r>
          </a:p>
          <a:p>
            <a:r>
              <a:rPr lang="de-CH"/>
              <a:t>▪ la </a:t>
            </a:r>
            <a:r>
              <a:rPr lang="de-CH" err="1"/>
              <a:t>présomption</a:t>
            </a:r>
            <a:r>
              <a:rPr lang="de-CH"/>
              <a:t> </a:t>
            </a:r>
            <a:r>
              <a:rPr lang="de-CH" err="1"/>
              <a:t>d’innocence</a:t>
            </a:r>
            <a:r>
              <a:rPr lang="de-CH"/>
              <a:t> </a:t>
            </a:r>
            <a:r>
              <a:rPr lang="de-CH" err="1"/>
              <a:t>prévaut</a:t>
            </a:r>
            <a:r>
              <a:rPr lang="de-CH"/>
              <a:t> </a:t>
            </a:r>
            <a:r>
              <a:rPr lang="de-CH" err="1"/>
              <a:t>jusqu’au</a:t>
            </a:r>
            <a:r>
              <a:rPr lang="de-CH"/>
              <a:t> </a:t>
            </a:r>
            <a:r>
              <a:rPr lang="de-CH" err="1"/>
              <a:t>terme</a:t>
            </a:r>
            <a:r>
              <a:rPr lang="de-CH"/>
              <a:t> de </a:t>
            </a:r>
            <a:r>
              <a:rPr lang="de-CH" err="1"/>
              <a:t>l’enquête</a:t>
            </a:r>
            <a:r>
              <a:rPr lang="de-CH"/>
              <a:t>,</a:t>
            </a:r>
          </a:p>
          <a:p>
            <a:r>
              <a:rPr lang="de-CH"/>
              <a:t>▪ </a:t>
            </a:r>
            <a:r>
              <a:rPr lang="de-CH" err="1"/>
              <a:t>agir</a:t>
            </a:r>
            <a:r>
              <a:rPr lang="de-CH"/>
              <a:t> </a:t>
            </a:r>
            <a:r>
              <a:rPr lang="de-CH" err="1"/>
              <a:t>calmement</a:t>
            </a:r>
            <a:r>
              <a:rPr lang="de-CH"/>
              <a:t> et de </a:t>
            </a:r>
            <a:r>
              <a:rPr lang="de-CH" err="1"/>
              <a:t>manière</a:t>
            </a:r>
            <a:r>
              <a:rPr lang="de-CH"/>
              <a:t> </a:t>
            </a:r>
            <a:r>
              <a:rPr lang="de-CH" err="1"/>
              <a:t>réfléchie</a:t>
            </a:r>
            <a:r>
              <a:rPr lang="de-CH"/>
              <a:t>. </a:t>
            </a:r>
            <a:r>
              <a:rPr lang="de-CH" err="1"/>
              <a:t>Un</a:t>
            </a:r>
            <a:r>
              <a:rPr lang="de-CH"/>
              <a:t> </a:t>
            </a:r>
            <a:r>
              <a:rPr lang="de-CH" err="1"/>
              <a:t>bon</a:t>
            </a:r>
            <a:r>
              <a:rPr lang="de-CH"/>
              <a:t> </a:t>
            </a:r>
            <a:r>
              <a:rPr lang="de-CH" err="1"/>
              <a:t>accord</a:t>
            </a:r>
            <a:r>
              <a:rPr lang="de-CH"/>
              <a:t> </a:t>
            </a:r>
            <a:r>
              <a:rPr lang="de-CH" err="1"/>
              <a:t>prend</a:t>
            </a:r>
            <a:r>
              <a:rPr lang="de-CH"/>
              <a:t> du </a:t>
            </a:r>
            <a:r>
              <a:rPr lang="de-CH" err="1"/>
              <a:t>temps</a:t>
            </a:r>
            <a:r>
              <a:rPr lang="de-CH"/>
              <a:t>, et la </a:t>
            </a:r>
            <a:r>
              <a:rPr lang="de-CH" err="1"/>
              <a:t>communication</a:t>
            </a:r>
            <a:r>
              <a:rPr lang="de-CH"/>
              <a:t> ne </a:t>
            </a:r>
            <a:r>
              <a:rPr lang="de-CH" err="1"/>
              <a:t>doit</a:t>
            </a:r>
            <a:r>
              <a:rPr lang="de-CH"/>
              <a:t> </a:t>
            </a:r>
            <a:r>
              <a:rPr lang="de-CH" err="1"/>
              <a:t>pas</a:t>
            </a:r>
            <a:r>
              <a:rPr lang="de-CH"/>
              <a:t> se faire </a:t>
            </a:r>
            <a:r>
              <a:rPr lang="de-CH" err="1"/>
              <a:t>sous</a:t>
            </a:r>
            <a:r>
              <a:rPr lang="de-CH"/>
              <a:t> la </a:t>
            </a:r>
            <a:r>
              <a:rPr lang="de-CH" err="1"/>
              <a:t>pression</a:t>
            </a:r>
            <a:r>
              <a:rPr lang="de-CH"/>
              <a:t>, </a:t>
            </a:r>
          </a:p>
          <a:p>
            <a:r>
              <a:rPr lang="de-CH"/>
              <a:t>▪ c</a:t>
            </a:r>
            <a:r>
              <a:rPr lang="fr-CH" err="1"/>
              <a:t>onsigner</a:t>
            </a:r>
            <a:r>
              <a:rPr lang="fr-CH"/>
              <a:t> par écrit ce qui a été dit chaque fois que possible.</a:t>
            </a:r>
            <a:endParaRPr lang="de-CH"/>
          </a:p>
          <a:p>
            <a:endParaRPr lang="de-CH"/>
          </a:p>
        </p:txBody>
      </p:sp>
      <p:sp>
        <p:nvSpPr>
          <p:cNvPr id="4" name="Foliennummernplatzhalter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380362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err="1"/>
              <a:t>Que</a:t>
            </a:r>
            <a:r>
              <a:rPr lang="de-CH"/>
              <a:t> </a:t>
            </a:r>
            <a:r>
              <a:rPr lang="de-CH" err="1"/>
              <a:t>signifie</a:t>
            </a:r>
            <a:r>
              <a:rPr lang="de-CH"/>
              <a:t> </a:t>
            </a:r>
            <a:r>
              <a:rPr lang="de-CH" err="1"/>
              <a:t>l’éthique</a:t>
            </a:r>
            <a:r>
              <a:rPr lang="de-CH"/>
              <a:t> ? </a:t>
            </a:r>
            <a:r>
              <a:rPr lang="de-CH" err="1"/>
              <a:t>Explication</a:t>
            </a:r>
            <a:r>
              <a:rPr lang="de-CH"/>
              <a:t> pour le quotidien !</a:t>
            </a:r>
          </a:p>
          <a:p>
            <a:endParaRPr lang="de-CH"/>
          </a:p>
        </p:txBody>
      </p:sp>
      <p:sp>
        <p:nvSpPr>
          <p:cNvPr id="4" name="Foliennummernplatzhalt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296829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err="1"/>
              <a:t>Vidéo</a:t>
            </a:r>
            <a:r>
              <a:rPr lang="de-CH"/>
              <a:t> : </a:t>
            </a:r>
            <a:r>
              <a:rPr lang="de-CH" err="1"/>
              <a:t>l’expérience</a:t>
            </a:r>
            <a:r>
              <a:rPr lang="de-CH"/>
              <a:t> (deutsch mit Untertiteln in Englisch)</a:t>
            </a:r>
          </a:p>
          <a:p>
            <a:endParaRPr lang="de-CH">
              <a:cs typeface="Calibri"/>
            </a:endParaRPr>
          </a:p>
          <a:p>
            <a:r>
              <a:rPr lang="de-CH"/>
              <a:t>https://www.youtube.com/watch?v=TX94T3T6o3w</a:t>
            </a:r>
            <a:endParaRPr lang="de-CH">
              <a:cs typeface="Calibri"/>
            </a:endParaRPr>
          </a:p>
        </p:txBody>
      </p:sp>
      <p:sp>
        <p:nvSpPr>
          <p:cNvPr id="4" name="Foliennummernplatzhalt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809895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fr-CH"/>
              <a:t>Les valeurs olympiques - excellence, amitié et respect - constituent la base d'un sport sûr, loyal et couronné de succès dans le monde entier. Les athlètes et les entraîneurs sont les figures de proue et les ambassadeurs des valeurs olympiques et des neuf principes de la Charte d'éthique lors des compétitions et dans le quotidien des sociétés.</a:t>
            </a:r>
          </a:p>
          <a:p>
            <a:endParaRPr lang="fr-CH"/>
          </a:p>
          <a:p>
            <a:r>
              <a:rPr lang="fr-CH" err="1"/>
              <a:t>Swiss</a:t>
            </a:r>
            <a:r>
              <a:rPr lang="fr-CH"/>
              <a:t> Olympic écrit : "L’esprit du sport est l'image que </a:t>
            </a:r>
            <a:r>
              <a:rPr lang="fr-CH" err="1"/>
              <a:t>Swiss</a:t>
            </a:r>
            <a:r>
              <a:rPr lang="fr-CH"/>
              <a:t> Olympic se fait de la manière dont le sport suisse doit être développé, encouragé et pratiqué. Derrière ce concept se cache la conviction que le sport ne peut être couronné de succès à long terme et constituer un pilier de la société que si les trois valeurs olympiques que sont la performance maximale, l'amitié et le respect sont vécues de la même manière. </a:t>
            </a:r>
          </a:p>
          <a:p>
            <a:endParaRPr lang="de-CH"/>
          </a:p>
        </p:txBody>
      </p:sp>
      <p:sp>
        <p:nvSpPr>
          <p:cNvPr id="4" name="Foliennummernplatzhalt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887265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err="1"/>
              <a:t>Présentation</a:t>
            </a:r>
            <a:r>
              <a:rPr lang="de-CH"/>
              <a:t> de la Charte </a:t>
            </a:r>
            <a:r>
              <a:rPr lang="de-CH" err="1"/>
              <a:t>d’éthique</a:t>
            </a:r>
            <a:r>
              <a:rPr lang="de-CH"/>
              <a:t> du </a:t>
            </a:r>
            <a:r>
              <a:rPr lang="de-CH" err="1"/>
              <a:t>sport</a:t>
            </a:r>
            <a:r>
              <a:rPr lang="de-CH"/>
              <a:t> </a:t>
            </a:r>
            <a:r>
              <a:rPr lang="de-CH" err="1"/>
              <a:t>suisse</a:t>
            </a:r>
            <a:endParaRPr lang="de-CH"/>
          </a:p>
          <a:p>
            <a:r>
              <a:rPr lang="de-CH"/>
              <a:t>9 </a:t>
            </a:r>
            <a:r>
              <a:rPr lang="de-CH" err="1"/>
              <a:t>principes</a:t>
            </a:r>
            <a:r>
              <a:rPr lang="de-CH"/>
              <a:t> pour </a:t>
            </a:r>
            <a:r>
              <a:rPr lang="de-CH" err="1"/>
              <a:t>un</a:t>
            </a:r>
            <a:r>
              <a:rPr lang="de-CH"/>
              <a:t> quotidien </a:t>
            </a:r>
            <a:r>
              <a:rPr lang="de-CH" err="1"/>
              <a:t>sportif</a:t>
            </a:r>
            <a:r>
              <a:rPr lang="de-CH"/>
              <a:t> propre, </a:t>
            </a:r>
            <a:r>
              <a:rPr lang="de-CH" err="1"/>
              <a:t>respectueux</a:t>
            </a:r>
            <a:r>
              <a:rPr lang="de-CH"/>
              <a:t>, fair-play et performant</a:t>
            </a:r>
          </a:p>
          <a:p>
            <a:endParaRPr lang="de-CH">
              <a:ea typeface="Calibri"/>
              <a:cs typeface="Calibri"/>
            </a:endParaRPr>
          </a:p>
          <a:p>
            <a:r>
              <a:rPr lang="fr-CH"/>
              <a:t>La Charte d'éthique et les Statuts en matière d’éthique s‘appuient sur les valeurs olympiques et sont des éléments obligatoires des statuts de chaque fédération membre de </a:t>
            </a:r>
            <a:r>
              <a:rPr lang="fr-CH" err="1"/>
              <a:t>Swiss</a:t>
            </a:r>
            <a:r>
              <a:rPr lang="fr-CH"/>
              <a:t> Olympic. Les entraîneurs et les athlètes jouent un rôle central dans leur mise en œuvre. Ils sont en principe soumis à un devoir d'information et d'assistance. De plus, les athlètes sont tenus d'intégrer les Statuts en matière d’éthique dans leur collaboration privée avec leurs partenaires.</a:t>
            </a:r>
          </a:p>
          <a:p>
            <a:endParaRPr lang="fr-CH"/>
          </a:p>
          <a:p>
            <a:endParaRPr lang="de-CH"/>
          </a:p>
        </p:txBody>
      </p:sp>
      <p:sp>
        <p:nvSpPr>
          <p:cNvPr id="4" name="Foliennummernplatzhalt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268688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err="1"/>
              <a:t>Les</a:t>
            </a:r>
            <a:r>
              <a:rPr lang="de-CH"/>
              <a:t> Statuts en </a:t>
            </a:r>
            <a:r>
              <a:rPr lang="de-CH" err="1"/>
              <a:t>matière</a:t>
            </a:r>
            <a:r>
              <a:rPr lang="de-CH"/>
              <a:t> </a:t>
            </a:r>
            <a:r>
              <a:rPr lang="de-CH" err="1"/>
              <a:t>d’éthique</a:t>
            </a:r>
            <a:r>
              <a:rPr lang="de-CH"/>
              <a:t> </a:t>
            </a:r>
            <a:r>
              <a:rPr lang="de-CH" err="1"/>
              <a:t>servent</a:t>
            </a:r>
            <a:r>
              <a:rPr lang="de-CH"/>
              <a:t> à </a:t>
            </a:r>
            <a:r>
              <a:rPr lang="de-CH" err="1"/>
              <a:t>concrétiser</a:t>
            </a:r>
            <a:r>
              <a:rPr lang="de-CH"/>
              <a:t> et à </a:t>
            </a:r>
            <a:r>
              <a:rPr lang="de-CH" err="1"/>
              <a:t>mettre</a:t>
            </a:r>
            <a:r>
              <a:rPr lang="de-CH"/>
              <a:t> en </a:t>
            </a:r>
            <a:r>
              <a:rPr lang="de-CH" err="1"/>
              <a:t>oeuvre</a:t>
            </a:r>
            <a:r>
              <a:rPr lang="de-CH"/>
              <a:t> la Charte </a:t>
            </a:r>
            <a:r>
              <a:rPr lang="de-CH" err="1"/>
              <a:t>d’éthique</a:t>
            </a:r>
            <a:r>
              <a:rPr lang="de-CH"/>
              <a:t> de Swiss Olympic. </a:t>
            </a:r>
            <a:endParaRPr lang="en-US"/>
          </a:p>
          <a:p>
            <a:endParaRPr lang="de-CH">
              <a:ea typeface="Calibri"/>
              <a:cs typeface="Calibri"/>
            </a:endParaRPr>
          </a:p>
          <a:p>
            <a:r>
              <a:rPr lang="de-CH"/>
              <a:t>Nous </a:t>
            </a:r>
            <a:r>
              <a:rPr lang="de-CH" err="1"/>
              <a:t>sommes</a:t>
            </a:r>
            <a:r>
              <a:rPr lang="de-CH"/>
              <a:t> </a:t>
            </a:r>
            <a:r>
              <a:rPr lang="de-CH" err="1"/>
              <a:t>tous</a:t>
            </a:r>
            <a:r>
              <a:rPr lang="de-CH"/>
              <a:t> et </a:t>
            </a:r>
            <a:r>
              <a:rPr lang="de-CH" err="1"/>
              <a:t>toutes</a:t>
            </a:r>
            <a:r>
              <a:rPr lang="de-CH"/>
              <a:t> soumis.es </a:t>
            </a:r>
            <a:r>
              <a:rPr lang="de-CH" err="1"/>
              <a:t>aux</a:t>
            </a:r>
            <a:r>
              <a:rPr lang="de-CH"/>
              <a:t> Statuts en </a:t>
            </a:r>
            <a:r>
              <a:rPr lang="de-CH" err="1"/>
              <a:t>matière</a:t>
            </a:r>
            <a:r>
              <a:rPr lang="de-CH"/>
              <a:t> </a:t>
            </a:r>
            <a:r>
              <a:rPr lang="de-CH" err="1"/>
              <a:t>d’éthique</a:t>
            </a:r>
            <a:r>
              <a:rPr lang="de-CH"/>
              <a:t> et </a:t>
            </a:r>
            <a:r>
              <a:rPr lang="de-CH" err="1"/>
              <a:t>sommes</a:t>
            </a:r>
            <a:r>
              <a:rPr lang="de-CH"/>
              <a:t> </a:t>
            </a:r>
            <a:r>
              <a:rPr lang="de-CH" err="1"/>
              <a:t>passibles</a:t>
            </a:r>
            <a:r>
              <a:rPr lang="de-CH"/>
              <a:t> de </a:t>
            </a:r>
            <a:r>
              <a:rPr lang="de-CH" err="1"/>
              <a:t>sanction</a:t>
            </a:r>
            <a:r>
              <a:rPr lang="de-CH"/>
              <a:t>.</a:t>
            </a:r>
          </a:p>
          <a:p>
            <a:endParaRPr lang="de-CH"/>
          </a:p>
        </p:txBody>
      </p:sp>
      <p:sp>
        <p:nvSpPr>
          <p:cNvPr id="4" name="Foliennummernplatzhalt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62414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90763" y="512763"/>
            <a:ext cx="4562475" cy="2566987"/>
          </a:xfrm>
        </p:spPr>
      </p:sp>
      <p:sp>
        <p:nvSpPr>
          <p:cNvPr id="3" name="Notizenplatzhalter 2"/>
          <p:cNvSpPr>
            <a:spLocks noGrp="1"/>
          </p:cNvSpPr>
          <p:nvPr>
            <p:ph type="body" idx="1"/>
          </p:nvPr>
        </p:nvSpPr>
        <p:spPr/>
        <p:txBody>
          <a:bodyPr/>
          <a:lstStyle/>
          <a:p>
            <a:r>
              <a:rPr lang="de-CH"/>
              <a:t>Swiss Olympic a le </a:t>
            </a:r>
            <a:r>
              <a:rPr lang="de-CH" err="1"/>
              <a:t>projet</a:t>
            </a:r>
            <a:r>
              <a:rPr lang="de-CH"/>
              <a:t> « </a:t>
            </a:r>
            <a:r>
              <a:rPr lang="de-CH" err="1"/>
              <a:t>L’éthique</a:t>
            </a:r>
            <a:r>
              <a:rPr lang="de-CH"/>
              <a:t> </a:t>
            </a:r>
            <a:r>
              <a:rPr lang="de-CH" err="1"/>
              <a:t>dans</a:t>
            </a:r>
            <a:r>
              <a:rPr lang="de-CH"/>
              <a:t> le </a:t>
            </a:r>
            <a:r>
              <a:rPr lang="de-CH" err="1"/>
              <a:t>sport</a:t>
            </a:r>
            <a:r>
              <a:rPr lang="de-CH"/>
              <a:t> ».</a:t>
            </a:r>
          </a:p>
          <a:p>
            <a:r>
              <a:rPr lang="fr-CH"/>
              <a:t>Il en a résulté, d'une part, des épisodes de podcast sur cette thématique et, d'autre part, la boussole éthique qui suit dans les prochaines diapositives.</a:t>
            </a:r>
          </a:p>
          <a:p>
            <a:endParaRPr lang="de-CH">
              <a:ea typeface="Calibri"/>
              <a:cs typeface="Calibri"/>
            </a:endParaRPr>
          </a:p>
          <a:p>
            <a:r>
              <a:rPr lang="fr-CH"/>
              <a:t>Dans cette saison du podcast "Spirit of Sport", nous nous penchons, en collaboration avec des experts, sur les quatre thèmes clés de l'éthique : pression de la performance, proximité, idéaux et pouvoir. La boussole éthique, avec ses quatre couleurs (vert, gris, orange et rouge), fournit des repères. Tous les épisodes sont disponibles en version originale sur Spotify, Apple Podcast et les autres portails de podcast courants.</a:t>
            </a:r>
          </a:p>
          <a:p>
            <a:endParaRPr lang="fr-CH"/>
          </a:p>
          <a:p>
            <a:endParaRPr lang="de-CH"/>
          </a:p>
        </p:txBody>
      </p:sp>
      <p:sp>
        <p:nvSpPr>
          <p:cNvPr id="4" name="Foliennummernplatzhalt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1198887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91D1D-FAED-75F6-38A8-6DEDBDE0F9E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C6A2C90-7C6F-B8E2-4E27-26061AC1ED3E}"/>
              </a:ext>
            </a:extLst>
          </p:cNvPr>
          <p:cNvSpPr>
            <a:spLocks noGrp="1" noRot="1" noChangeAspect="1"/>
          </p:cNvSpPr>
          <p:nvPr>
            <p:ph type="sldImg"/>
          </p:nvPr>
        </p:nvSpPr>
        <p:spPr>
          <a:xfrm>
            <a:off x="2290763" y="512763"/>
            <a:ext cx="4562475" cy="2566987"/>
          </a:xfrm>
        </p:spPr>
      </p:sp>
      <p:sp>
        <p:nvSpPr>
          <p:cNvPr id="3" name="Notizenplatzhalter 2">
            <a:extLst>
              <a:ext uri="{FF2B5EF4-FFF2-40B4-BE49-F238E27FC236}">
                <a16:creationId xmlns:a16="http://schemas.microsoft.com/office/drawing/2014/main" id="{4C6C69C0-BE13-6AA4-B03F-F553D79B34B4}"/>
              </a:ext>
            </a:extLst>
          </p:cNvPr>
          <p:cNvSpPr>
            <a:spLocks noGrp="1"/>
          </p:cNvSpPr>
          <p:nvPr>
            <p:ph type="body" idx="1"/>
          </p:nvPr>
        </p:nvSpPr>
        <p:spPr/>
        <p:txBody>
          <a:bodyPr/>
          <a:lstStyle/>
          <a:p>
            <a:r>
              <a:rPr lang="fr-CH"/>
              <a:t>ide à l'évaluation d'éventuelles situations de risque ou de crise dans le quotidien du sport grâce à la boussole éthique de </a:t>
            </a:r>
            <a:r>
              <a:rPr lang="fr-CH" err="1"/>
              <a:t>Swiss</a:t>
            </a:r>
            <a:r>
              <a:rPr lang="fr-CH"/>
              <a:t> Olympic. Lancé en février 2024. </a:t>
            </a:r>
            <a:endParaRPr lang="de-CH"/>
          </a:p>
          <a:p>
            <a:r>
              <a:rPr lang="fr-CH"/>
              <a:t>Présentation de la boussole éthique: dans le sport suisse, la dignité de toutes les personnes impliquées doit passer avant tout. Les athlètes, les entraîneurs et toutes les personnes concernées ont besoin d'un sport sain, respectueux, fair-play et performant. Les manquements à l'éthique et les dépassements de limites n'y ont pas leur place. La boussole d'éthique de </a:t>
            </a:r>
            <a:r>
              <a:rPr lang="fr-CH" err="1"/>
              <a:t>Swiss</a:t>
            </a:r>
            <a:r>
              <a:rPr lang="fr-CH"/>
              <a:t> Olympic sensibilise, informe et encourage à agir de manière éthique et améliore ainsi la qualité du sport.</a:t>
            </a:r>
          </a:p>
          <a:p>
            <a:endParaRPr lang="de-CH"/>
          </a:p>
          <a:p>
            <a:r>
              <a:rPr lang="fr-CH" b="0" i="0">
                <a:solidFill>
                  <a:srgbClr val="444444"/>
                </a:solidFill>
                <a:effectLst/>
                <a:latin typeface="myriad-pro"/>
              </a:rPr>
              <a:t>La boussole est divisée en thèmes : pouvoir, idéaux, proximité et pression. Elle est guidée par les couleurs verte, grise, orange et rouge et les termes qui s'y rapportent. Chaque terme est accompagné d'un exemple et la boussole indique comment classer la situation correspondante. Vert : tout va bien, les personnes sont renforcées. Gris : la situation est irritante, étrange, risquée, elle doit être discutée. Orange : selon le statut éthique, la situation constitue une violation de l'éthique, les risques doivent être signalés. Rouge : il s'agit d'un délit ou d'un abus, cet acte doit être dénoncé.</a:t>
            </a:r>
          </a:p>
          <a:p>
            <a:endParaRPr lang="de-CH" b="0" i="0">
              <a:solidFill>
                <a:srgbClr val="909090"/>
              </a:solidFill>
              <a:effectLst/>
              <a:latin typeface="myriad-pro"/>
            </a:endParaRPr>
          </a:p>
          <a:p>
            <a:pPr algn="l"/>
            <a:r>
              <a:rPr lang="fr-CH" b="1" i="0">
                <a:solidFill>
                  <a:srgbClr val="000000"/>
                </a:solidFill>
                <a:effectLst/>
                <a:latin typeface="myriad-pro"/>
              </a:rPr>
              <a:t>Guide d'orientation, guide d'action et outil de sensibilisation</a:t>
            </a:r>
          </a:p>
          <a:p>
            <a:pPr algn="l"/>
            <a:r>
              <a:rPr lang="fr-CH" b="0" i="0">
                <a:solidFill>
                  <a:srgbClr val="444444"/>
                </a:solidFill>
                <a:effectLst/>
                <a:latin typeface="myriad-pro"/>
              </a:rPr>
              <a:t>L'action éthique exige une réflexion commune sur la bonne mesure. Un "trop" de pouvoir, d'idéaux, de proximité ou de pression, mais aussi un "trop peu" peuvent porter atteinte à la dignité. A l'aide de termes descriptifs et d'exemples concrets, la boussole montre comment classer une situation donnée. Se situe-t-elle dans la zone verte, grise, orange ou rouge ?Les personnes concernées et impliquées y trouveront des conseils concrets, des aides et des possibilités d'action. Car regarder ne suffit pas à protéger - il faut avoir le courage d'agir.</a:t>
            </a:r>
            <a:endParaRPr lang="de-CH" b="0" i="0">
              <a:solidFill>
                <a:srgbClr val="444444"/>
              </a:solidFill>
              <a:effectLst/>
              <a:latin typeface="myriad-pro"/>
            </a:endParaRPr>
          </a:p>
          <a:p>
            <a:endParaRPr lang="de-CH"/>
          </a:p>
        </p:txBody>
      </p:sp>
      <p:sp>
        <p:nvSpPr>
          <p:cNvPr id="4" name="Foliennummernplatzhalter 3">
            <a:extLst>
              <a:ext uri="{FF2B5EF4-FFF2-40B4-BE49-F238E27FC236}">
                <a16:creationId xmlns:a16="http://schemas.microsoft.com/office/drawing/2014/main" id="{BFF8DA2E-2F4A-6448-75D5-AB6E8FDB5FD6}"/>
              </a:ext>
            </a:extLst>
          </p:cNvPr>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1752188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video" Target="https://www.youtube.com/embed/490JbAsu9dI?start=1&amp;feature=oembed" TargetMode="Externa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1.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6.svg"/></Relationships>
</file>

<file path=ppt/slides/_rels/slide1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8.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png"/><Relationship Id="rId7" Type="http://schemas.openxmlformats.org/officeDocument/2006/relationships/image" Target="../media/image48.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9.svg"/><Relationship Id="rId10" Type="http://schemas.openxmlformats.org/officeDocument/2006/relationships/image" Target="../media/image51.png"/><Relationship Id="rId4" Type="http://schemas.openxmlformats.org/officeDocument/2006/relationships/image" Target="../media/image8.png"/><Relationship Id="rId9" Type="http://schemas.openxmlformats.org/officeDocument/2006/relationships/image" Target="../media/image50.sv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8.png"/><Relationship Id="rId7"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63.sv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9.svg"/><Relationship Id="rId9" Type="http://schemas.openxmlformats.org/officeDocument/2006/relationships/image" Target="../media/image61.svg"/></Relationships>
</file>

<file path=ppt/slides/_rels/slide17.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8.png"/><Relationship Id="rId7"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65.png"/><Relationship Id="rId5" Type="http://schemas.openxmlformats.org/officeDocument/2006/relationships/image" Target="../media/image57.png"/><Relationship Id="rId10" Type="http://schemas.openxmlformats.org/officeDocument/2006/relationships/image" Target="../media/image64.svg"/><Relationship Id="rId4" Type="http://schemas.openxmlformats.org/officeDocument/2006/relationships/image" Target="../media/image9.sv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6.png"/><Relationship Id="rId7" Type="http://schemas.openxmlformats.org/officeDocument/2006/relationships/image" Target="../media/image9.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8.svg"/><Relationship Id="rId10" Type="http://schemas.openxmlformats.org/officeDocument/2006/relationships/image" Target="../media/image69.png"/><Relationship Id="rId4" Type="http://schemas.openxmlformats.org/officeDocument/2006/relationships/image" Target="../media/image67.png"/><Relationship Id="rId9" Type="http://schemas.openxmlformats.org/officeDocument/2006/relationships/image" Target="../media/image50.svg"/></Relationships>
</file>

<file path=ppt/slides/_rels/slide1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8.png"/><Relationship Id="rId7"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7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svg"/><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8.png"/><Relationship Id="rId7"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9.svg"/><Relationship Id="rId9" Type="http://schemas.openxmlformats.org/officeDocument/2006/relationships/image" Target="../media/image78.png"/></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9.sv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youtube.com/watch?v=TX94T3T6o3w" TargetMode="External"/><Relationship Id="rId7" Type="http://schemas.openxmlformats.org/officeDocument/2006/relationships/hyperlink" Target="https://tool.jugendundsport.ch/courses/l60c2d/modules/63241c2432055517c7080912?preview=&amp;lang=d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1.png"/><Relationship Id="rId9"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microsoft.com/office/2018/10/relationships/comments" Target="../comments/modernComment_119_8F3E03C1.xml"/><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8593" r="-8593"/>
            </a:stretch>
          </a:blipFill>
        </p:spPr>
        <p:txBody>
          <a:bodyPr/>
          <a:lstStyle/>
          <a:p>
            <a:endParaRPr lang="de-CH"/>
          </a:p>
        </p:txBody>
      </p:sp>
      <p:sp>
        <p:nvSpPr>
          <p:cNvPr id="3" name="Freeform 3"/>
          <p:cNvSpPr/>
          <p:nvPr/>
        </p:nvSpPr>
        <p:spPr>
          <a:xfrm>
            <a:off x="16554865" y="294913"/>
            <a:ext cx="1367730" cy="1424718"/>
          </a:xfrm>
          <a:custGeom>
            <a:avLst/>
            <a:gdLst/>
            <a:ahLst/>
            <a:cxnLst/>
            <a:rect l="l" t="t" r="r" b="b"/>
            <a:pathLst>
              <a:path w="1367730" h="1424718">
                <a:moveTo>
                  <a:pt x="0" y="0"/>
                </a:moveTo>
                <a:lnTo>
                  <a:pt x="1367729" y="0"/>
                </a:lnTo>
                <a:lnTo>
                  <a:pt x="1367729" y="1424719"/>
                </a:lnTo>
                <a:lnTo>
                  <a:pt x="0" y="1424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CH"/>
          </a:p>
        </p:txBody>
      </p:sp>
      <p:sp>
        <p:nvSpPr>
          <p:cNvPr id="4" name="Freeform 4"/>
          <p:cNvSpPr/>
          <p:nvPr/>
        </p:nvSpPr>
        <p:spPr>
          <a:xfrm flipH="1" flipV="1">
            <a:off x="1518594" y="-768949"/>
            <a:ext cx="14355971" cy="18151228"/>
          </a:xfrm>
          <a:custGeom>
            <a:avLst/>
            <a:gdLst/>
            <a:ahLst/>
            <a:cxnLst/>
            <a:rect l="l" t="t" r="r" b="b"/>
            <a:pathLst>
              <a:path w="14355971" h="18151228">
                <a:moveTo>
                  <a:pt x="14355972" y="18151228"/>
                </a:moveTo>
                <a:lnTo>
                  <a:pt x="0" y="18151228"/>
                </a:lnTo>
                <a:lnTo>
                  <a:pt x="0" y="0"/>
                </a:lnTo>
                <a:lnTo>
                  <a:pt x="14355972" y="0"/>
                </a:lnTo>
                <a:lnTo>
                  <a:pt x="14355972" y="18151228"/>
                </a:lnTo>
                <a:close/>
              </a:path>
            </a:pathLst>
          </a:custGeom>
          <a:blipFill>
            <a:blip r:embed="rId6">
              <a:alphaModFix amt="19999"/>
              <a:extLst>
                <a:ext uri="{96DAC541-7B7A-43D3-8B79-37D633B846F1}">
                  <asvg:svgBlip xmlns:asvg="http://schemas.microsoft.com/office/drawing/2016/SVG/main" r:embed="rId7"/>
                </a:ext>
              </a:extLst>
            </a:blip>
            <a:stretch>
              <a:fillRect/>
            </a:stretch>
          </a:blipFill>
        </p:spPr>
        <p:txBody>
          <a:bodyPr/>
          <a:lstStyle/>
          <a:p>
            <a:endParaRPr lang="de-CH"/>
          </a:p>
        </p:txBody>
      </p:sp>
      <p:sp>
        <p:nvSpPr>
          <p:cNvPr id="5" name="Freeform 5"/>
          <p:cNvSpPr/>
          <p:nvPr/>
        </p:nvSpPr>
        <p:spPr>
          <a:xfrm>
            <a:off x="1028700" y="8506690"/>
            <a:ext cx="7315200" cy="1133856"/>
          </a:xfrm>
          <a:custGeom>
            <a:avLst/>
            <a:gdLst/>
            <a:ahLst/>
            <a:cxnLst/>
            <a:rect l="l" t="t" r="r" b="b"/>
            <a:pathLst>
              <a:path w="7315200" h="1133856">
                <a:moveTo>
                  <a:pt x="0" y="0"/>
                </a:moveTo>
                <a:lnTo>
                  <a:pt x="7315200" y="0"/>
                </a:lnTo>
                <a:lnTo>
                  <a:pt x="7315200" y="1133856"/>
                </a:lnTo>
                <a:lnTo>
                  <a:pt x="0" y="113385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CH"/>
          </a:p>
        </p:txBody>
      </p:sp>
      <p:sp>
        <p:nvSpPr>
          <p:cNvPr id="6" name="TextBox 6"/>
          <p:cNvSpPr txBox="1"/>
          <p:nvPr/>
        </p:nvSpPr>
        <p:spPr>
          <a:xfrm>
            <a:off x="1518594" y="4291157"/>
            <a:ext cx="14694516" cy="2941955"/>
          </a:xfrm>
          <a:prstGeom prst="rect">
            <a:avLst/>
          </a:prstGeom>
        </p:spPr>
        <p:txBody>
          <a:bodyPr lIns="0" tIns="0" rIns="0" bIns="0" rtlCol="0" anchor="t">
            <a:spAutoFit/>
          </a:bodyPr>
          <a:lstStyle/>
          <a:p>
            <a:pPr>
              <a:lnSpc>
                <a:spcPts val="11440"/>
              </a:lnSpc>
            </a:pPr>
            <a:r>
              <a:rPr lang="en-US" sz="10400" spc="208">
                <a:solidFill>
                  <a:srgbClr val="FFFFFF"/>
                </a:solidFill>
                <a:latin typeface="DIN Next Slab Pro 1 Bold"/>
              </a:rPr>
              <a:t>VALEURS ET PRÉVENTION À LA FSG</a:t>
            </a:r>
          </a:p>
        </p:txBody>
      </p:sp>
      <p:sp>
        <p:nvSpPr>
          <p:cNvPr id="7" name="TextBox 7"/>
          <p:cNvSpPr txBox="1"/>
          <p:nvPr/>
        </p:nvSpPr>
        <p:spPr>
          <a:xfrm>
            <a:off x="1028700" y="1295116"/>
            <a:ext cx="13930602" cy="751840"/>
          </a:xfrm>
          <a:prstGeom prst="rect">
            <a:avLst/>
          </a:prstGeom>
        </p:spPr>
        <p:txBody>
          <a:bodyPr lIns="0" tIns="0" rIns="0" bIns="0" rtlCol="0" anchor="t">
            <a:spAutoFit/>
          </a:bodyPr>
          <a:lstStyle/>
          <a:p>
            <a:pPr>
              <a:lnSpc>
                <a:spcPts val="5600"/>
              </a:lnSpc>
              <a:spcBef>
                <a:spcPct val="0"/>
              </a:spcBef>
            </a:pPr>
            <a:r>
              <a:rPr lang="en-US" sz="5600">
                <a:solidFill>
                  <a:srgbClr val="FFFFFF"/>
                </a:solidFill>
                <a:latin typeface="DIN Next Slab Pro 1"/>
              </a:rPr>
              <a:t>Fédération suisse de gymnastique</a:t>
            </a:r>
          </a:p>
        </p:txBody>
      </p:sp>
    </p:spTree>
  </p:cSld>
  <p:clrMapOvr>
    <a:masterClrMapping/>
  </p:clrMapOvr>
  <mc:AlternateContent xmlns:mc="http://schemas.openxmlformats.org/markup-compatibility/2006" xmlns:p14="http://schemas.microsoft.com/office/powerpoint/2010/main">
    <mc:Choice Requires="p14">
      <p:transition spd="slow" p14:dur="2000" advTm="1329"/>
    </mc:Choice>
    <mc:Fallback xmlns="">
      <p:transition spd="slow" advTm="132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4A485-E2AC-B040-4052-9FC2632CFF19}"/>
            </a:ext>
          </a:extLst>
        </p:cNvPr>
        <p:cNvGrpSpPr/>
        <p:nvPr/>
      </p:nvGrpSpPr>
      <p:grpSpPr>
        <a:xfrm>
          <a:off x="0" y="0"/>
          <a:ext cx="0" cy="0"/>
          <a:chOff x="0" y="0"/>
          <a:chExt cx="0" cy="0"/>
        </a:xfrm>
      </p:grpSpPr>
      <p:sp>
        <p:nvSpPr>
          <p:cNvPr id="13" name="Freeform 2">
            <a:extLst>
              <a:ext uri="{FF2B5EF4-FFF2-40B4-BE49-F238E27FC236}">
                <a16:creationId xmlns:a16="http://schemas.microsoft.com/office/drawing/2014/main" id="{915E144A-2F79-BAC9-4863-EE6AB68BFAE1}"/>
              </a:ext>
            </a:extLst>
          </p:cNvPr>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CH"/>
          </a:p>
        </p:txBody>
      </p:sp>
      <p:sp>
        <p:nvSpPr>
          <p:cNvPr id="14" name="TextBox 9">
            <a:extLst>
              <a:ext uri="{FF2B5EF4-FFF2-40B4-BE49-F238E27FC236}">
                <a16:creationId xmlns:a16="http://schemas.microsoft.com/office/drawing/2014/main" id="{F4034F7D-E7E2-B547-9965-8BB87F3A26C2}"/>
              </a:ext>
            </a:extLst>
          </p:cNvPr>
          <p:cNvSpPr txBox="1"/>
          <p:nvPr/>
        </p:nvSpPr>
        <p:spPr>
          <a:xfrm>
            <a:off x="1028700" y="1295116"/>
            <a:ext cx="16344900" cy="725070"/>
          </a:xfrm>
          <a:prstGeom prst="rect">
            <a:avLst/>
          </a:prstGeom>
        </p:spPr>
        <p:txBody>
          <a:bodyPr wrap="square" lIns="0" tIns="0" rIns="0" bIns="0" rtlCol="0" anchor="t">
            <a:spAutoFit/>
          </a:bodyPr>
          <a:lstStyle/>
          <a:p>
            <a:pPr>
              <a:lnSpc>
                <a:spcPts val="5600"/>
              </a:lnSpc>
              <a:spcBef>
                <a:spcPct val="0"/>
              </a:spcBef>
            </a:pPr>
            <a:r>
              <a:rPr lang="en-US" sz="5600" err="1">
                <a:solidFill>
                  <a:srgbClr val="000000"/>
                </a:solidFill>
                <a:latin typeface="DIN Next Slab Pro 2"/>
              </a:rPr>
              <a:t>Boussole</a:t>
            </a:r>
            <a:r>
              <a:rPr lang="en-US" sz="5600">
                <a:solidFill>
                  <a:srgbClr val="000000"/>
                </a:solidFill>
                <a:latin typeface="DIN Next Slab Pro 2"/>
              </a:rPr>
              <a:t> </a:t>
            </a:r>
            <a:r>
              <a:rPr lang="en-US" sz="5600" err="1">
                <a:solidFill>
                  <a:srgbClr val="000000"/>
                </a:solidFill>
                <a:latin typeface="DIN Next Slab Pro 2"/>
              </a:rPr>
              <a:t>éthique</a:t>
            </a:r>
            <a:endParaRPr lang="en-US" sz="5600">
              <a:solidFill>
                <a:srgbClr val="000000"/>
              </a:solidFill>
              <a:latin typeface="DIN Next Slab Pro 2"/>
            </a:endParaRPr>
          </a:p>
        </p:txBody>
      </p:sp>
      <p:pic>
        <p:nvPicPr>
          <p:cNvPr id="17" name="Grafik 16">
            <a:extLst>
              <a:ext uri="{FF2B5EF4-FFF2-40B4-BE49-F238E27FC236}">
                <a16:creationId xmlns:a16="http://schemas.microsoft.com/office/drawing/2014/main" id="{77F7BC10-97F2-8C6D-4722-9DBE08456D9C}"/>
              </a:ext>
            </a:extLst>
          </p:cNvPr>
          <p:cNvPicPr>
            <a:picLocks noChangeAspect="1"/>
          </p:cNvPicPr>
          <p:nvPr/>
        </p:nvPicPr>
        <p:blipFill>
          <a:blip r:embed="rId6"/>
          <a:stretch>
            <a:fillRect/>
          </a:stretch>
        </p:blipFill>
        <p:spPr>
          <a:xfrm>
            <a:off x="13787032" y="2470073"/>
            <a:ext cx="1815361" cy="1232053"/>
          </a:xfrm>
          <a:prstGeom prst="rect">
            <a:avLst/>
          </a:prstGeom>
        </p:spPr>
      </p:pic>
      <p:pic>
        <p:nvPicPr>
          <p:cNvPr id="2" name="Onlinemedien 1" title="Vidéo explicative sur la boussole éthique de Swiss Olympic">
            <a:hlinkClick r:id="" action="ppaction://media"/>
            <a:extLst>
              <a:ext uri="{FF2B5EF4-FFF2-40B4-BE49-F238E27FC236}">
                <a16:creationId xmlns:a16="http://schemas.microsoft.com/office/drawing/2014/main" id="{299750D9-5CE5-996A-475D-FBE23D6C18DE}"/>
              </a:ext>
            </a:extLst>
          </p:cNvPr>
          <p:cNvPicPr>
            <a:picLocks noRot="1" noChangeAspect="1"/>
          </p:cNvPicPr>
          <p:nvPr>
            <a:videoFile r:link="rId1"/>
          </p:nvPr>
        </p:nvPicPr>
        <p:blipFill>
          <a:blip r:embed="rId7"/>
          <a:stretch>
            <a:fillRect/>
          </a:stretch>
        </p:blipFill>
        <p:spPr>
          <a:xfrm>
            <a:off x="2320740" y="2124967"/>
            <a:ext cx="14170305" cy="8006222"/>
          </a:xfrm>
          <a:prstGeom prst="rect">
            <a:avLst/>
          </a:prstGeom>
        </p:spPr>
      </p:pic>
    </p:spTree>
    <p:extLst>
      <p:ext uri="{BB962C8B-B14F-4D97-AF65-F5344CB8AC3E}">
        <p14:creationId xmlns:p14="http://schemas.microsoft.com/office/powerpoint/2010/main" val="266355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a:p>
        </p:txBody>
      </p:sp>
      <p:sp>
        <p:nvSpPr>
          <p:cNvPr id="9" name="TextBox 9"/>
          <p:cNvSpPr txBox="1"/>
          <p:nvPr/>
        </p:nvSpPr>
        <p:spPr>
          <a:xfrm>
            <a:off x="1028700" y="1295116"/>
            <a:ext cx="16344900" cy="2121415"/>
          </a:xfrm>
          <a:prstGeom prst="rect">
            <a:avLst/>
          </a:prstGeom>
        </p:spPr>
        <p:txBody>
          <a:bodyPr wrap="square" lIns="0" tIns="0" rIns="0" bIns="0" rtlCol="0" anchor="t">
            <a:spAutoFit/>
          </a:bodyPr>
          <a:lstStyle/>
          <a:p>
            <a:pPr>
              <a:lnSpc>
                <a:spcPts val="5600"/>
              </a:lnSpc>
              <a:spcBef>
                <a:spcPct val="0"/>
              </a:spcBef>
            </a:pPr>
            <a:r>
              <a:rPr lang="en-US" sz="5600">
                <a:solidFill>
                  <a:srgbClr val="000000"/>
                </a:solidFill>
                <a:latin typeface="DIN Next Slab Pro 2"/>
              </a:rPr>
              <a:t>Classification des situations de danger, de </a:t>
            </a:r>
            <a:r>
              <a:rPr lang="en-US" sz="5600" err="1">
                <a:solidFill>
                  <a:srgbClr val="000000"/>
                </a:solidFill>
                <a:latin typeface="DIN Next Slab Pro 2"/>
              </a:rPr>
              <a:t>risque</a:t>
            </a:r>
            <a:r>
              <a:rPr lang="en-US" sz="5600">
                <a:solidFill>
                  <a:srgbClr val="000000"/>
                </a:solidFill>
                <a:latin typeface="DIN Next Slab Pro 2"/>
              </a:rPr>
              <a:t> et de crise</a:t>
            </a:r>
          </a:p>
          <a:p>
            <a:pPr>
              <a:lnSpc>
                <a:spcPts val="5600"/>
              </a:lnSpc>
              <a:spcBef>
                <a:spcPct val="0"/>
              </a:spcBef>
            </a:pPr>
            <a:r>
              <a:rPr lang="en-US" sz="4400" b="1" err="1">
                <a:solidFill>
                  <a:srgbClr val="000000"/>
                </a:solidFill>
                <a:latin typeface="DIN Next Slab Pro 2"/>
              </a:rPr>
              <a:t>Boussole</a:t>
            </a:r>
            <a:r>
              <a:rPr lang="en-US" sz="4400" b="1">
                <a:solidFill>
                  <a:srgbClr val="000000"/>
                </a:solidFill>
                <a:latin typeface="DIN Next Slab Pro 2"/>
              </a:rPr>
              <a:t> </a:t>
            </a:r>
            <a:r>
              <a:rPr lang="en-US" sz="4400" b="1" err="1">
                <a:solidFill>
                  <a:srgbClr val="000000"/>
                </a:solidFill>
                <a:latin typeface="DIN Next Slab Pro 2"/>
              </a:rPr>
              <a:t>éthique</a:t>
            </a:r>
            <a:r>
              <a:rPr lang="en-US" sz="4400" b="1">
                <a:solidFill>
                  <a:srgbClr val="000000"/>
                </a:solidFill>
                <a:latin typeface="DIN Next Slab Pro 2"/>
              </a:rPr>
              <a:t> – Actions possibles</a:t>
            </a:r>
          </a:p>
        </p:txBody>
      </p:sp>
      <p:pic>
        <p:nvPicPr>
          <p:cNvPr id="4" name="Grafik 3">
            <a:extLst>
              <a:ext uri="{FF2B5EF4-FFF2-40B4-BE49-F238E27FC236}">
                <a16:creationId xmlns:a16="http://schemas.microsoft.com/office/drawing/2014/main" id="{1287BB82-C9B2-FB81-4B63-53765C290EBB}"/>
              </a:ext>
            </a:extLst>
          </p:cNvPr>
          <p:cNvPicPr>
            <a:picLocks noChangeAspect="1"/>
          </p:cNvPicPr>
          <p:nvPr/>
        </p:nvPicPr>
        <p:blipFill>
          <a:blip r:embed="rId5"/>
          <a:stretch>
            <a:fillRect/>
          </a:stretch>
        </p:blipFill>
        <p:spPr>
          <a:xfrm>
            <a:off x="-114886" y="4760686"/>
            <a:ext cx="18402886" cy="1889316"/>
          </a:xfrm>
          <a:prstGeom prst="rect">
            <a:avLst/>
          </a:prstGeom>
        </p:spPr>
      </p:pic>
      <p:sp>
        <p:nvSpPr>
          <p:cNvPr id="5" name="Textfeld 4">
            <a:extLst>
              <a:ext uri="{FF2B5EF4-FFF2-40B4-BE49-F238E27FC236}">
                <a16:creationId xmlns:a16="http://schemas.microsoft.com/office/drawing/2014/main" id="{06EC12B7-209D-78F7-CAAB-674F3A353CF5}"/>
              </a:ext>
            </a:extLst>
          </p:cNvPr>
          <p:cNvSpPr txBox="1"/>
          <p:nvPr/>
        </p:nvSpPr>
        <p:spPr>
          <a:xfrm>
            <a:off x="0" y="5312229"/>
            <a:ext cx="18287999" cy="1261884"/>
          </a:xfrm>
          <a:prstGeom prst="rect">
            <a:avLst/>
          </a:prstGeom>
          <a:noFill/>
        </p:spPr>
        <p:txBody>
          <a:bodyPr wrap="square" rtlCol="0">
            <a:spAutoFit/>
          </a:bodyPr>
          <a:lstStyle/>
          <a:p>
            <a:r>
              <a:rPr lang="de-CH" sz="4400" b="1" err="1"/>
              <a:t>regarder</a:t>
            </a:r>
            <a:r>
              <a:rPr lang="de-CH" sz="4400" b="1"/>
              <a:t>	</a:t>
            </a:r>
            <a:r>
              <a:rPr lang="de-CH" sz="4400" b="1" err="1"/>
              <a:t>réfléchir</a:t>
            </a:r>
            <a:r>
              <a:rPr lang="de-CH" sz="4400" b="1"/>
              <a:t>	</a:t>
            </a:r>
            <a:r>
              <a:rPr lang="de-CH" sz="4400" b="1" err="1"/>
              <a:t>parler</a:t>
            </a:r>
            <a:r>
              <a:rPr lang="de-CH" sz="4400" b="1"/>
              <a:t> 	</a:t>
            </a:r>
            <a:r>
              <a:rPr lang="de-CH" sz="4400" b="1" err="1"/>
              <a:t>signaler</a:t>
            </a:r>
            <a:r>
              <a:rPr lang="de-CH" sz="4400" b="1"/>
              <a:t>		</a:t>
            </a:r>
            <a:r>
              <a:rPr lang="de-CH" sz="4400" b="1" err="1"/>
              <a:t>enquêter</a:t>
            </a:r>
            <a:r>
              <a:rPr lang="de-CH" sz="4400" b="1"/>
              <a:t>	</a:t>
            </a:r>
            <a:r>
              <a:rPr lang="de-CH" sz="4400" b="1" err="1"/>
              <a:t>coordonner</a:t>
            </a:r>
            <a:r>
              <a:rPr lang="de-CH" sz="4400" b="1"/>
              <a:t>		</a:t>
            </a:r>
            <a:r>
              <a:rPr lang="de-CH" sz="4400" b="1" err="1"/>
              <a:t>révéler</a:t>
            </a:r>
            <a:r>
              <a:rPr lang="de-CH" sz="3200" b="1"/>
              <a:t>	</a:t>
            </a:r>
          </a:p>
        </p:txBody>
      </p:sp>
      <p:pic>
        <p:nvPicPr>
          <p:cNvPr id="3" name="Grafik 2" descr="Zurück mit einfarbiger Füllung">
            <a:extLst>
              <a:ext uri="{FF2B5EF4-FFF2-40B4-BE49-F238E27FC236}">
                <a16:creationId xmlns:a16="http://schemas.microsoft.com/office/drawing/2014/main" id="{9D7A2128-161D-1EB4-1DB6-9B0D4D5BFA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359790" flipH="1" flipV="1">
            <a:off x="16265756" y="6946830"/>
            <a:ext cx="1293563" cy="1098587"/>
          </a:xfrm>
          <a:prstGeom prst="rect">
            <a:avLst/>
          </a:prstGeom>
        </p:spPr>
      </p:pic>
      <p:pic>
        <p:nvPicPr>
          <p:cNvPr id="6" name="Grafik 5" descr="Zurück mit einfarbiger Füllung">
            <a:extLst>
              <a:ext uri="{FF2B5EF4-FFF2-40B4-BE49-F238E27FC236}">
                <a16:creationId xmlns:a16="http://schemas.microsoft.com/office/drawing/2014/main" id="{E5B4A499-DEBE-A380-E3A7-1E3C08BBA9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359790" flipH="1" flipV="1">
            <a:off x="5071276" y="6946829"/>
            <a:ext cx="1293563" cy="1098587"/>
          </a:xfrm>
          <a:prstGeom prst="rect">
            <a:avLst/>
          </a:prstGeom>
        </p:spPr>
      </p:pic>
      <p:pic>
        <p:nvPicPr>
          <p:cNvPr id="7" name="Grafik 6" descr="Zurück mit einfarbiger Füllung">
            <a:extLst>
              <a:ext uri="{FF2B5EF4-FFF2-40B4-BE49-F238E27FC236}">
                <a16:creationId xmlns:a16="http://schemas.microsoft.com/office/drawing/2014/main" id="{6759ECE7-9D33-8B1F-28B3-F363432368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359790" flipH="1" flipV="1">
            <a:off x="10668516" y="6946830"/>
            <a:ext cx="1293563" cy="1098587"/>
          </a:xfrm>
          <a:prstGeom prst="rect">
            <a:avLst/>
          </a:prstGeom>
        </p:spPr>
      </p:pic>
      <p:sp>
        <p:nvSpPr>
          <p:cNvPr id="8" name="Freeform 9">
            <a:extLst>
              <a:ext uri="{FF2B5EF4-FFF2-40B4-BE49-F238E27FC236}">
                <a16:creationId xmlns:a16="http://schemas.microsoft.com/office/drawing/2014/main" id="{6E98D55D-870A-56B8-FD26-05C6DA11D24A}"/>
              </a:ext>
            </a:extLst>
          </p:cNvPr>
          <p:cNvSpPr/>
          <p:nvPr/>
        </p:nvSpPr>
        <p:spPr>
          <a:xfrm>
            <a:off x="13537086" y="8173527"/>
            <a:ext cx="4199996" cy="1391249"/>
          </a:xfrm>
          <a:custGeom>
            <a:avLst/>
            <a:gdLst/>
            <a:ahLst/>
            <a:cxnLst/>
            <a:rect l="l" t="t" r="r" b="b"/>
            <a:pathLst>
              <a:path w="1103918" h="366419">
                <a:moveTo>
                  <a:pt x="0" y="0"/>
                </a:moveTo>
                <a:lnTo>
                  <a:pt x="1103918" y="0"/>
                </a:lnTo>
                <a:lnTo>
                  <a:pt x="1103918" y="366419"/>
                </a:lnTo>
                <a:lnTo>
                  <a:pt x="0" y="366419"/>
                </a:lnTo>
                <a:close/>
              </a:path>
            </a:pathLst>
          </a:custGeom>
          <a:solidFill>
            <a:srgbClr val="D9D9D9"/>
          </a:solidFill>
        </p:spPr>
        <p:txBody>
          <a:bodyPr anchor="ctr"/>
          <a:lstStyle/>
          <a:p>
            <a:pPr algn="ctr"/>
            <a:r>
              <a:rPr lang="de-CH" sz="2493" err="1">
                <a:solidFill>
                  <a:srgbClr val="000000"/>
                </a:solidFill>
                <a:latin typeface="DIN Next Slab Pro 2"/>
              </a:rPr>
              <a:t>Dénonciation</a:t>
            </a:r>
            <a:r>
              <a:rPr lang="de-CH" sz="2493">
                <a:solidFill>
                  <a:srgbClr val="000000"/>
                </a:solidFill>
                <a:latin typeface="DIN Next Slab Pro 2"/>
              </a:rPr>
              <a:t> </a:t>
            </a:r>
            <a:r>
              <a:rPr lang="de-CH" sz="2493" err="1">
                <a:solidFill>
                  <a:srgbClr val="000000"/>
                </a:solidFill>
                <a:latin typeface="DIN Next Slab Pro 2"/>
              </a:rPr>
              <a:t>auprès</a:t>
            </a:r>
            <a:r>
              <a:rPr lang="de-CH" sz="2493">
                <a:solidFill>
                  <a:srgbClr val="000000"/>
                </a:solidFill>
                <a:latin typeface="DIN Next Slab Pro 2"/>
              </a:rPr>
              <a:t> des </a:t>
            </a:r>
            <a:r>
              <a:rPr lang="de-CH" sz="2493" err="1">
                <a:solidFill>
                  <a:srgbClr val="000000"/>
                </a:solidFill>
                <a:latin typeface="DIN Next Slab Pro 2"/>
              </a:rPr>
              <a:t>autorités</a:t>
            </a:r>
            <a:r>
              <a:rPr lang="de-CH" sz="2493">
                <a:solidFill>
                  <a:srgbClr val="000000"/>
                </a:solidFill>
                <a:latin typeface="DIN Next Slab Pro 2"/>
              </a:rPr>
              <a:t> de </a:t>
            </a:r>
            <a:r>
              <a:rPr lang="de-CH" sz="2493" err="1">
                <a:solidFill>
                  <a:srgbClr val="000000"/>
                </a:solidFill>
                <a:latin typeface="DIN Next Slab Pro 2"/>
              </a:rPr>
              <a:t>poursuite</a:t>
            </a:r>
            <a:r>
              <a:rPr lang="de-CH" sz="2493">
                <a:solidFill>
                  <a:srgbClr val="000000"/>
                </a:solidFill>
                <a:latin typeface="DIN Next Slab Pro 2"/>
              </a:rPr>
              <a:t> </a:t>
            </a:r>
            <a:r>
              <a:rPr lang="de-CH" sz="2493" err="1">
                <a:solidFill>
                  <a:srgbClr val="000000"/>
                </a:solidFill>
                <a:latin typeface="DIN Next Slab Pro 2"/>
              </a:rPr>
              <a:t>pénale</a:t>
            </a:r>
            <a:endParaRPr lang="de-CH" sz="2493">
              <a:solidFill>
                <a:srgbClr val="000000"/>
              </a:solidFill>
              <a:latin typeface="DIN Next Slab Pro 2"/>
            </a:endParaRPr>
          </a:p>
        </p:txBody>
      </p:sp>
      <p:sp>
        <p:nvSpPr>
          <p:cNvPr id="10" name="Freeform 9">
            <a:extLst>
              <a:ext uri="{FF2B5EF4-FFF2-40B4-BE49-F238E27FC236}">
                <a16:creationId xmlns:a16="http://schemas.microsoft.com/office/drawing/2014/main" id="{8D9426A9-202E-71F1-74BE-8AB947E3F5B5}"/>
              </a:ext>
            </a:extLst>
          </p:cNvPr>
          <p:cNvSpPr/>
          <p:nvPr/>
        </p:nvSpPr>
        <p:spPr>
          <a:xfrm>
            <a:off x="8035987" y="8173527"/>
            <a:ext cx="4199996" cy="1391249"/>
          </a:xfrm>
          <a:custGeom>
            <a:avLst/>
            <a:gdLst/>
            <a:ahLst/>
            <a:cxnLst/>
            <a:rect l="l" t="t" r="r" b="b"/>
            <a:pathLst>
              <a:path w="1103918" h="366419">
                <a:moveTo>
                  <a:pt x="0" y="0"/>
                </a:moveTo>
                <a:lnTo>
                  <a:pt x="1103918" y="0"/>
                </a:lnTo>
                <a:lnTo>
                  <a:pt x="1103918" y="366419"/>
                </a:lnTo>
                <a:lnTo>
                  <a:pt x="0" y="366419"/>
                </a:lnTo>
                <a:close/>
              </a:path>
            </a:pathLst>
          </a:custGeom>
          <a:solidFill>
            <a:srgbClr val="D9D9D9"/>
          </a:solidFill>
        </p:spPr>
        <p:txBody>
          <a:bodyPr anchor="ctr"/>
          <a:lstStyle/>
          <a:p>
            <a:pPr algn="ctr"/>
            <a:r>
              <a:rPr lang="de-CH" sz="2493">
                <a:solidFill>
                  <a:srgbClr val="000000"/>
                </a:solidFill>
                <a:latin typeface="DIN Next Slab Pro 2"/>
              </a:rPr>
              <a:t>Signalement </a:t>
            </a:r>
            <a:r>
              <a:rPr lang="de-CH" sz="2493" err="1">
                <a:solidFill>
                  <a:srgbClr val="000000"/>
                </a:solidFill>
                <a:latin typeface="DIN Next Slab Pro 2"/>
              </a:rPr>
              <a:t>auprès</a:t>
            </a:r>
            <a:r>
              <a:rPr lang="de-CH" sz="2493">
                <a:solidFill>
                  <a:srgbClr val="000000"/>
                </a:solidFill>
                <a:latin typeface="DIN Next Slab Pro 2"/>
              </a:rPr>
              <a:t> de SSI</a:t>
            </a:r>
          </a:p>
        </p:txBody>
      </p:sp>
      <p:sp>
        <p:nvSpPr>
          <p:cNvPr id="11" name="Freeform 9">
            <a:extLst>
              <a:ext uri="{FF2B5EF4-FFF2-40B4-BE49-F238E27FC236}">
                <a16:creationId xmlns:a16="http://schemas.microsoft.com/office/drawing/2014/main" id="{89D563AD-CB1D-8D93-F8DB-4193E0B28E00}"/>
              </a:ext>
            </a:extLst>
          </p:cNvPr>
          <p:cNvSpPr/>
          <p:nvPr/>
        </p:nvSpPr>
        <p:spPr>
          <a:xfrm>
            <a:off x="2342606" y="8173527"/>
            <a:ext cx="4199996" cy="1391249"/>
          </a:xfrm>
          <a:custGeom>
            <a:avLst/>
            <a:gdLst/>
            <a:ahLst/>
            <a:cxnLst/>
            <a:rect l="l" t="t" r="r" b="b"/>
            <a:pathLst>
              <a:path w="1103918" h="366419">
                <a:moveTo>
                  <a:pt x="0" y="0"/>
                </a:moveTo>
                <a:lnTo>
                  <a:pt x="1103918" y="0"/>
                </a:lnTo>
                <a:lnTo>
                  <a:pt x="1103918" y="366419"/>
                </a:lnTo>
                <a:lnTo>
                  <a:pt x="0" y="366419"/>
                </a:lnTo>
                <a:close/>
              </a:path>
            </a:pathLst>
          </a:custGeom>
          <a:solidFill>
            <a:srgbClr val="D9D9D9"/>
          </a:solidFill>
        </p:spPr>
        <p:txBody>
          <a:bodyPr anchor="ctr"/>
          <a:lstStyle/>
          <a:p>
            <a:pPr algn="ctr"/>
            <a:r>
              <a:rPr lang="de-CH" sz="2493">
                <a:solidFill>
                  <a:srgbClr val="000000"/>
                </a:solidFill>
                <a:latin typeface="DIN Next Slab Pro 2"/>
              </a:rPr>
              <a:t>Conseils par le </a:t>
            </a:r>
            <a:r>
              <a:rPr lang="de-CH" sz="2493" err="1">
                <a:solidFill>
                  <a:srgbClr val="000000"/>
                </a:solidFill>
                <a:latin typeface="DIN Next Slab Pro 2"/>
              </a:rPr>
              <a:t>domaine</a:t>
            </a:r>
            <a:r>
              <a:rPr lang="de-CH" sz="2493">
                <a:solidFill>
                  <a:srgbClr val="000000"/>
                </a:solidFill>
                <a:latin typeface="DIN Next Slab Pro 2"/>
              </a:rPr>
              <a:t> </a:t>
            </a:r>
            <a:r>
              <a:rPr lang="de-CH" sz="2493" err="1">
                <a:solidFill>
                  <a:srgbClr val="000000"/>
                </a:solidFill>
                <a:latin typeface="DIN Next Slab Pro 2"/>
              </a:rPr>
              <a:t>éthique</a:t>
            </a:r>
            <a:r>
              <a:rPr lang="de-CH" sz="2493">
                <a:solidFill>
                  <a:srgbClr val="000000"/>
                </a:solidFill>
                <a:latin typeface="DIN Next Slab Pro 2"/>
              </a:rPr>
              <a:t> et </a:t>
            </a:r>
            <a:r>
              <a:rPr lang="de-CH" sz="2493" err="1">
                <a:solidFill>
                  <a:srgbClr val="000000"/>
                </a:solidFill>
                <a:latin typeface="DIN Next Slab Pro 2"/>
              </a:rPr>
              <a:t>droit</a:t>
            </a:r>
            <a:r>
              <a:rPr lang="de-CH" sz="2493">
                <a:solidFill>
                  <a:srgbClr val="000000"/>
                </a:solidFill>
                <a:latin typeface="DIN Next Slab Pro 2"/>
              </a:rPr>
              <a:t> </a:t>
            </a:r>
            <a:r>
              <a:rPr lang="de-CH" sz="2493" err="1">
                <a:solidFill>
                  <a:srgbClr val="000000"/>
                </a:solidFill>
                <a:latin typeface="DIN Next Slab Pro 2"/>
              </a:rPr>
              <a:t>ou</a:t>
            </a:r>
            <a:r>
              <a:rPr lang="de-CH" sz="2493">
                <a:solidFill>
                  <a:srgbClr val="000000"/>
                </a:solidFill>
                <a:latin typeface="DIN Next Slab Pro 2"/>
              </a:rPr>
              <a:t> par la </a:t>
            </a:r>
            <a:r>
              <a:rPr lang="de-CH" sz="2493" err="1">
                <a:solidFill>
                  <a:srgbClr val="000000"/>
                </a:solidFill>
                <a:latin typeface="DIN Next Slab Pro 2"/>
              </a:rPr>
              <a:t>commission</a:t>
            </a:r>
            <a:r>
              <a:rPr lang="de-CH" sz="2493">
                <a:solidFill>
                  <a:srgbClr val="000000"/>
                </a:solidFill>
                <a:latin typeface="DIN Next Slab Pro 2"/>
              </a:rPr>
              <a:t> </a:t>
            </a:r>
            <a:r>
              <a:rPr lang="de-CH" sz="2493" err="1">
                <a:solidFill>
                  <a:srgbClr val="000000"/>
                </a:solidFill>
                <a:latin typeface="DIN Next Slab Pro 2"/>
              </a:rPr>
              <a:t>d’éthique</a:t>
            </a:r>
            <a:r>
              <a:rPr lang="de-CH" sz="2493">
                <a:solidFill>
                  <a:srgbClr val="000000"/>
                </a:solidFill>
                <a:latin typeface="DIN Next Slab Pro 2"/>
              </a:rPr>
              <a:t> FSG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a:p>
        </p:txBody>
      </p:sp>
      <p:grpSp>
        <p:nvGrpSpPr>
          <p:cNvPr id="3" name="Group 3"/>
          <p:cNvGrpSpPr/>
          <p:nvPr/>
        </p:nvGrpSpPr>
        <p:grpSpPr>
          <a:xfrm>
            <a:off x="3841285" y="3655920"/>
            <a:ext cx="2247117" cy="224711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232A"/>
            </a:solidFill>
          </p:spPr>
          <p:txBody>
            <a:bodyPr/>
            <a:lstStyle/>
            <a:p>
              <a:endParaRPr lang="de-CH"/>
            </a:p>
          </p:txBody>
        </p:sp>
        <p:sp>
          <p:nvSpPr>
            <p:cNvPr id="5" name="TextBox 5"/>
            <p:cNvSpPr txBox="1"/>
            <p:nvPr/>
          </p:nvSpPr>
          <p:spPr>
            <a:xfrm>
              <a:off x="76200" y="76200"/>
              <a:ext cx="660400" cy="660400"/>
            </a:xfrm>
            <a:prstGeom prst="rect">
              <a:avLst/>
            </a:prstGeom>
          </p:spPr>
          <p:txBody>
            <a:bodyPr lIns="48899" tIns="48899" rIns="48899" bIns="48899" rtlCol="0" anchor="ctr"/>
            <a:lstStyle/>
            <a:p>
              <a:pPr algn="ctr">
                <a:lnSpc>
                  <a:spcPts val="2879"/>
                </a:lnSpc>
              </a:pPr>
              <a:r>
                <a:rPr lang="en-US" sz="2399">
                  <a:solidFill>
                    <a:srgbClr val="FFFFFF"/>
                  </a:solidFill>
                  <a:latin typeface="DIN Next Slab Pro 1"/>
                </a:rPr>
                <a:t>Antidopage</a:t>
              </a:r>
            </a:p>
          </p:txBody>
        </p:sp>
      </p:grpSp>
      <p:grpSp>
        <p:nvGrpSpPr>
          <p:cNvPr id="6" name="Group 6"/>
          <p:cNvGrpSpPr/>
          <p:nvPr/>
        </p:nvGrpSpPr>
        <p:grpSpPr>
          <a:xfrm>
            <a:off x="12199598" y="3655920"/>
            <a:ext cx="2247117" cy="224711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03335"/>
            </a:solidFill>
          </p:spPr>
          <p:txBody>
            <a:bodyPr/>
            <a:lstStyle/>
            <a:p>
              <a:endParaRPr lang="de-CH"/>
            </a:p>
          </p:txBody>
        </p:sp>
        <p:sp>
          <p:nvSpPr>
            <p:cNvPr id="8" name="TextBox 8"/>
            <p:cNvSpPr txBox="1"/>
            <p:nvPr/>
          </p:nvSpPr>
          <p:spPr>
            <a:xfrm>
              <a:off x="76200" y="76200"/>
              <a:ext cx="660400" cy="660400"/>
            </a:xfrm>
            <a:prstGeom prst="rect">
              <a:avLst/>
            </a:prstGeom>
          </p:spPr>
          <p:txBody>
            <a:bodyPr lIns="48899" tIns="48899" rIns="48899" bIns="48899" rtlCol="0" anchor="ctr"/>
            <a:lstStyle/>
            <a:p>
              <a:pPr algn="ctr">
                <a:lnSpc>
                  <a:spcPts val="2879"/>
                </a:lnSpc>
              </a:pPr>
              <a:r>
                <a:rPr lang="en-US" sz="2399">
                  <a:solidFill>
                    <a:srgbClr val="FFFFFF"/>
                  </a:solidFill>
                  <a:latin typeface="DIN Next Slab Pro 1"/>
                </a:rPr>
                <a:t>Éthique du sport</a:t>
              </a:r>
            </a:p>
          </p:txBody>
        </p:sp>
      </p:grpSp>
      <p:grpSp>
        <p:nvGrpSpPr>
          <p:cNvPr id="9" name="Group 9"/>
          <p:cNvGrpSpPr/>
          <p:nvPr/>
        </p:nvGrpSpPr>
        <p:grpSpPr>
          <a:xfrm>
            <a:off x="1436695" y="6330472"/>
            <a:ext cx="7056296" cy="1296631"/>
            <a:chOff x="0" y="0"/>
            <a:chExt cx="1930692" cy="354775"/>
          </a:xfrm>
        </p:grpSpPr>
        <p:sp>
          <p:nvSpPr>
            <p:cNvPr id="10" name="Freeform 10"/>
            <p:cNvSpPr/>
            <p:nvPr/>
          </p:nvSpPr>
          <p:spPr>
            <a:xfrm>
              <a:off x="0" y="0"/>
              <a:ext cx="1930692" cy="354775"/>
            </a:xfrm>
            <a:custGeom>
              <a:avLst/>
              <a:gdLst/>
              <a:ahLst/>
              <a:cxnLst/>
              <a:rect l="l" t="t" r="r" b="b"/>
              <a:pathLst>
                <a:path w="1930692" h="354775">
                  <a:moveTo>
                    <a:pt x="0" y="0"/>
                  </a:moveTo>
                  <a:lnTo>
                    <a:pt x="1930692" y="0"/>
                  </a:lnTo>
                  <a:lnTo>
                    <a:pt x="1930692" y="354775"/>
                  </a:lnTo>
                  <a:lnTo>
                    <a:pt x="0" y="354775"/>
                  </a:lnTo>
                  <a:close/>
                </a:path>
              </a:pathLst>
            </a:custGeom>
            <a:solidFill>
              <a:srgbClr val="D8232A"/>
            </a:solidFill>
          </p:spPr>
          <p:txBody>
            <a:bodyPr/>
            <a:lstStyle/>
            <a:p>
              <a:endParaRPr lang="de-CH"/>
            </a:p>
          </p:txBody>
        </p:sp>
        <p:sp>
          <p:nvSpPr>
            <p:cNvPr id="11" name="TextBox 11"/>
            <p:cNvSpPr txBox="1"/>
            <p:nvPr/>
          </p:nvSpPr>
          <p:spPr>
            <a:xfrm>
              <a:off x="0" y="0"/>
              <a:ext cx="1930692" cy="354775"/>
            </a:xfrm>
            <a:prstGeom prst="rect">
              <a:avLst/>
            </a:prstGeom>
          </p:spPr>
          <p:txBody>
            <a:bodyPr lIns="48899" tIns="48899" rIns="48899" bIns="48899" rtlCol="0" anchor="ctr"/>
            <a:lstStyle/>
            <a:p>
              <a:pPr algn="ctr">
                <a:lnSpc>
                  <a:spcPts val="2879"/>
                </a:lnSpc>
              </a:pPr>
              <a:r>
                <a:rPr lang="en-US" sz="2399">
                  <a:solidFill>
                    <a:srgbClr val="FFFFFF"/>
                  </a:solidFill>
                  <a:latin typeface="DIN Next Slab Pro 1"/>
                </a:rPr>
                <a:t>Centre de compétence de la lutte contre le dopage en Suisse</a:t>
              </a:r>
            </a:p>
          </p:txBody>
        </p:sp>
      </p:grpSp>
      <p:grpSp>
        <p:nvGrpSpPr>
          <p:cNvPr id="12" name="Group 12"/>
          <p:cNvGrpSpPr/>
          <p:nvPr/>
        </p:nvGrpSpPr>
        <p:grpSpPr>
          <a:xfrm>
            <a:off x="1436695" y="8058026"/>
            <a:ext cx="3353654" cy="1296631"/>
            <a:chOff x="0" y="0"/>
            <a:chExt cx="917602" cy="354775"/>
          </a:xfrm>
        </p:grpSpPr>
        <p:sp>
          <p:nvSpPr>
            <p:cNvPr id="13" name="Freeform 13"/>
            <p:cNvSpPr/>
            <p:nvPr/>
          </p:nvSpPr>
          <p:spPr>
            <a:xfrm>
              <a:off x="0" y="0"/>
              <a:ext cx="917602" cy="354775"/>
            </a:xfrm>
            <a:custGeom>
              <a:avLst/>
              <a:gdLst/>
              <a:ahLst/>
              <a:cxnLst/>
              <a:rect l="l" t="t" r="r" b="b"/>
              <a:pathLst>
                <a:path w="917602" h="354775">
                  <a:moveTo>
                    <a:pt x="0" y="0"/>
                  </a:moveTo>
                  <a:lnTo>
                    <a:pt x="917602" y="0"/>
                  </a:lnTo>
                  <a:lnTo>
                    <a:pt x="917602" y="354775"/>
                  </a:lnTo>
                  <a:lnTo>
                    <a:pt x="0" y="354775"/>
                  </a:lnTo>
                  <a:close/>
                </a:path>
              </a:pathLst>
            </a:custGeom>
            <a:solidFill>
              <a:srgbClr val="D8232A"/>
            </a:solidFill>
          </p:spPr>
          <p:txBody>
            <a:bodyPr/>
            <a:lstStyle/>
            <a:p>
              <a:endParaRPr lang="de-CH"/>
            </a:p>
          </p:txBody>
        </p:sp>
        <p:sp>
          <p:nvSpPr>
            <p:cNvPr id="14" name="TextBox 14"/>
            <p:cNvSpPr txBox="1"/>
            <p:nvPr/>
          </p:nvSpPr>
          <p:spPr>
            <a:xfrm>
              <a:off x="0" y="0"/>
              <a:ext cx="917602" cy="354775"/>
            </a:xfrm>
            <a:prstGeom prst="rect">
              <a:avLst/>
            </a:prstGeom>
          </p:spPr>
          <p:txBody>
            <a:bodyPr lIns="48899" tIns="48899" rIns="48899" bIns="48899" rtlCol="0" anchor="ctr"/>
            <a:lstStyle/>
            <a:p>
              <a:pPr algn="ctr">
                <a:lnSpc>
                  <a:spcPts val="2879"/>
                </a:lnSpc>
              </a:pPr>
              <a:r>
                <a:rPr lang="en-US" sz="2399">
                  <a:solidFill>
                    <a:srgbClr val="FFFFFF"/>
                  </a:solidFill>
                  <a:latin typeface="DIN Next Slab Pro 1"/>
                </a:rPr>
                <a:t>Contrôles antidopage</a:t>
              </a:r>
            </a:p>
          </p:txBody>
        </p:sp>
      </p:grpSp>
      <p:grpSp>
        <p:nvGrpSpPr>
          <p:cNvPr id="15" name="Group 15"/>
          <p:cNvGrpSpPr/>
          <p:nvPr/>
        </p:nvGrpSpPr>
        <p:grpSpPr>
          <a:xfrm>
            <a:off x="5139337" y="8058026"/>
            <a:ext cx="3353654" cy="1296631"/>
            <a:chOff x="0" y="0"/>
            <a:chExt cx="917602" cy="354775"/>
          </a:xfrm>
        </p:grpSpPr>
        <p:sp>
          <p:nvSpPr>
            <p:cNvPr id="16" name="Freeform 16"/>
            <p:cNvSpPr/>
            <p:nvPr/>
          </p:nvSpPr>
          <p:spPr>
            <a:xfrm>
              <a:off x="0" y="0"/>
              <a:ext cx="917602" cy="354775"/>
            </a:xfrm>
            <a:custGeom>
              <a:avLst/>
              <a:gdLst/>
              <a:ahLst/>
              <a:cxnLst/>
              <a:rect l="l" t="t" r="r" b="b"/>
              <a:pathLst>
                <a:path w="917602" h="354775">
                  <a:moveTo>
                    <a:pt x="0" y="0"/>
                  </a:moveTo>
                  <a:lnTo>
                    <a:pt x="917602" y="0"/>
                  </a:lnTo>
                  <a:lnTo>
                    <a:pt x="917602" y="354775"/>
                  </a:lnTo>
                  <a:lnTo>
                    <a:pt x="0" y="354775"/>
                  </a:lnTo>
                  <a:close/>
                </a:path>
              </a:pathLst>
            </a:custGeom>
            <a:solidFill>
              <a:srgbClr val="D8232A"/>
            </a:solidFill>
          </p:spPr>
          <p:txBody>
            <a:bodyPr/>
            <a:lstStyle/>
            <a:p>
              <a:endParaRPr lang="de-CH"/>
            </a:p>
          </p:txBody>
        </p:sp>
        <p:sp>
          <p:nvSpPr>
            <p:cNvPr id="17" name="TextBox 17"/>
            <p:cNvSpPr txBox="1"/>
            <p:nvPr/>
          </p:nvSpPr>
          <p:spPr>
            <a:xfrm>
              <a:off x="0" y="0"/>
              <a:ext cx="917602" cy="354775"/>
            </a:xfrm>
            <a:prstGeom prst="rect">
              <a:avLst/>
            </a:prstGeom>
          </p:spPr>
          <p:txBody>
            <a:bodyPr lIns="48899" tIns="48899" rIns="48899" bIns="48899" rtlCol="0" anchor="ctr"/>
            <a:lstStyle/>
            <a:p>
              <a:pPr algn="ctr">
                <a:lnSpc>
                  <a:spcPts val="2879"/>
                </a:lnSpc>
              </a:pPr>
              <a:r>
                <a:rPr lang="en-US" sz="2399">
                  <a:solidFill>
                    <a:srgbClr val="FFFFFF"/>
                  </a:solidFill>
                  <a:latin typeface="DIN Next Slab Pro 1"/>
                </a:rPr>
                <a:t>Prévention antidopage</a:t>
              </a:r>
            </a:p>
          </p:txBody>
        </p:sp>
      </p:grpSp>
      <p:grpSp>
        <p:nvGrpSpPr>
          <p:cNvPr id="18" name="Group 18"/>
          <p:cNvGrpSpPr/>
          <p:nvPr/>
        </p:nvGrpSpPr>
        <p:grpSpPr>
          <a:xfrm>
            <a:off x="9795009" y="6330472"/>
            <a:ext cx="7056296" cy="1296631"/>
            <a:chOff x="0" y="0"/>
            <a:chExt cx="1930692" cy="354775"/>
          </a:xfrm>
        </p:grpSpPr>
        <p:sp>
          <p:nvSpPr>
            <p:cNvPr id="19" name="Freeform 19"/>
            <p:cNvSpPr/>
            <p:nvPr/>
          </p:nvSpPr>
          <p:spPr>
            <a:xfrm>
              <a:off x="0" y="0"/>
              <a:ext cx="1930692" cy="354775"/>
            </a:xfrm>
            <a:custGeom>
              <a:avLst/>
              <a:gdLst/>
              <a:ahLst/>
              <a:cxnLst/>
              <a:rect l="l" t="t" r="r" b="b"/>
              <a:pathLst>
                <a:path w="1930692" h="354775">
                  <a:moveTo>
                    <a:pt x="0" y="0"/>
                  </a:moveTo>
                  <a:lnTo>
                    <a:pt x="1930692" y="0"/>
                  </a:lnTo>
                  <a:lnTo>
                    <a:pt x="1930692" y="354775"/>
                  </a:lnTo>
                  <a:lnTo>
                    <a:pt x="0" y="354775"/>
                  </a:lnTo>
                  <a:close/>
                </a:path>
              </a:pathLst>
            </a:custGeom>
            <a:solidFill>
              <a:srgbClr val="203335"/>
            </a:solidFill>
          </p:spPr>
          <p:txBody>
            <a:bodyPr/>
            <a:lstStyle/>
            <a:p>
              <a:endParaRPr lang="de-CH"/>
            </a:p>
          </p:txBody>
        </p:sp>
        <p:sp>
          <p:nvSpPr>
            <p:cNvPr id="20" name="TextBox 20"/>
            <p:cNvSpPr txBox="1"/>
            <p:nvPr/>
          </p:nvSpPr>
          <p:spPr>
            <a:xfrm>
              <a:off x="0" y="0"/>
              <a:ext cx="1930692" cy="354775"/>
            </a:xfrm>
            <a:prstGeom prst="rect">
              <a:avLst/>
            </a:prstGeom>
          </p:spPr>
          <p:txBody>
            <a:bodyPr lIns="48899" tIns="48899" rIns="48899" bIns="48899" rtlCol="0" anchor="ctr"/>
            <a:lstStyle/>
            <a:p>
              <a:pPr algn="ctr">
                <a:lnSpc>
                  <a:spcPts val="2879"/>
                </a:lnSpc>
              </a:pPr>
              <a:r>
                <a:rPr lang="en-US" sz="2399">
                  <a:solidFill>
                    <a:srgbClr val="FFFFFF"/>
                  </a:solidFill>
                  <a:latin typeface="DIN Next Slab Pro 1"/>
                </a:rPr>
                <a:t>Service de signalement national pour manquements à l’éthique et abus dans le sport</a:t>
              </a:r>
            </a:p>
            <a:p>
              <a:pPr algn="ctr">
                <a:lnSpc>
                  <a:spcPts val="2879"/>
                </a:lnSpc>
              </a:pPr>
              <a:r>
                <a:rPr lang="en-US" sz="2399">
                  <a:solidFill>
                    <a:srgbClr val="FFFFFF"/>
                  </a:solidFill>
                  <a:latin typeface="DIN Next Slab Pro 1"/>
                </a:rPr>
                <a:t>-&gt; www.sportintegrity.ch</a:t>
              </a:r>
            </a:p>
          </p:txBody>
        </p:sp>
      </p:grpSp>
      <p:grpSp>
        <p:nvGrpSpPr>
          <p:cNvPr id="21" name="Group 21"/>
          <p:cNvGrpSpPr/>
          <p:nvPr/>
        </p:nvGrpSpPr>
        <p:grpSpPr>
          <a:xfrm>
            <a:off x="9795009" y="8058026"/>
            <a:ext cx="3353654" cy="1296631"/>
            <a:chOff x="0" y="0"/>
            <a:chExt cx="917602" cy="354775"/>
          </a:xfrm>
        </p:grpSpPr>
        <p:sp>
          <p:nvSpPr>
            <p:cNvPr id="22" name="Freeform 22"/>
            <p:cNvSpPr/>
            <p:nvPr/>
          </p:nvSpPr>
          <p:spPr>
            <a:xfrm>
              <a:off x="0" y="0"/>
              <a:ext cx="917602" cy="354775"/>
            </a:xfrm>
            <a:custGeom>
              <a:avLst/>
              <a:gdLst/>
              <a:ahLst/>
              <a:cxnLst/>
              <a:rect l="l" t="t" r="r" b="b"/>
              <a:pathLst>
                <a:path w="917602" h="354775">
                  <a:moveTo>
                    <a:pt x="0" y="0"/>
                  </a:moveTo>
                  <a:lnTo>
                    <a:pt x="917602" y="0"/>
                  </a:lnTo>
                  <a:lnTo>
                    <a:pt x="917602" y="354775"/>
                  </a:lnTo>
                  <a:lnTo>
                    <a:pt x="0" y="354775"/>
                  </a:lnTo>
                  <a:close/>
                </a:path>
              </a:pathLst>
            </a:custGeom>
            <a:solidFill>
              <a:srgbClr val="203335"/>
            </a:solidFill>
          </p:spPr>
          <p:txBody>
            <a:bodyPr/>
            <a:lstStyle/>
            <a:p>
              <a:endParaRPr lang="de-CH"/>
            </a:p>
          </p:txBody>
        </p:sp>
        <p:sp>
          <p:nvSpPr>
            <p:cNvPr id="23" name="TextBox 23"/>
            <p:cNvSpPr txBox="1"/>
            <p:nvPr/>
          </p:nvSpPr>
          <p:spPr>
            <a:xfrm>
              <a:off x="0" y="0"/>
              <a:ext cx="917602" cy="354775"/>
            </a:xfrm>
            <a:prstGeom prst="rect">
              <a:avLst/>
            </a:prstGeom>
          </p:spPr>
          <p:txBody>
            <a:bodyPr lIns="48899" tIns="48899" rIns="48899" bIns="48899" rtlCol="0" anchor="ctr"/>
            <a:lstStyle/>
            <a:p>
              <a:pPr algn="ctr">
                <a:lnSpc>
                  <a:spcPts val="2879"/>
                </a:lnSpc>
              </a:pPr>
              <a:r>
                <a:rPr lang="en-US" sz="2399">
                  <a:solidFill>
                    <a:srgbClr val="FFFFFF"/>
                  </a:solidFill>
                  <a:latin typeface="DIN Next Slab Pro 1"/>
                </a:rPr>
                <a:t>Consultation</a:t>
              </a:r>
            </a:p>
          </p:txBody>
        </p:sp>
      </p:grpSp>
      <p:grpSp>
        <p:nvGrpSpPr>
          <p:cNvPr id="24" name="Group 24"/>
          <p:cNvGrpSpPr/>
          <p:nvPr/>
        </p:nvGrpSpPr>
        <p:grpSpPr>
          <a:xfrm>
            <a:off x="13497069" y="8058026"/>
            <a:ext cx="3353654" cy="1296631"/>
            <a:chOff x="0" y="0"/>
            <a:chExt cx="917602" cy="354775"/>
          </a:xfrm>
        </p:grpSpPr>
        <p:sp>
          <p:nvSpPr>
            <p:cNvPr id="25" name="Freeform 25"/>
            <p:cNvSpPr/>
            <p:nvPr/>
          </p:nvSpPr>
          <p:spPr>
            <a:xfrm>
              <a:off x="0" y="0"/>
              <a:ext cx="917602" cy="354775"/>
            </a:xfrm>
            <a:custGeom>
              <a:avLst/>
              <a:gdLst/>
              <a:ahLst/>
              <a:cxnLst/>
              <a:rect l="l" t="t" r="r" b="b"/>
              <a:pathLst>
                <a:path w="917602" h="354775">
                  <a:moveTo>
                    <a:pt x="0" y="0"/>
                  </a:moveTo>
                  <a:lnTo>
                    <a:pt x="917602" y="0"/>
                  </a:lnTo>
                  <a:lnTo>
                    <a:pt x="917602" y="354775"/>
                  </a:lnTo>
                  <a:lnTo>
                    <a:pt x="0" y="354775"/>
                  </a:lnTo>
                  <a:close/>
                </a:path>
              </a:pathLst>
            </a:custGeom>
            <a:solidFill>
              <a:srgbClr val="203335"/>
            </a:solidFill>
          </p:spPr>
          <p:txBody>
            <a:bodyPr/>
            <a:lstStyle/>
            <a:p>
              <a:endParaRPr lang="de-CH"/>
            </a:p>
          </p:txBody>
        </p:sp>
        <p:sp>
          <p:nvSpPr>
            <p:cNvPr id="26" name="TextBox 26"/>
            <p:cNvSpPr txBox="1"/>
            <p:nvPr/>
          </p:nvSpPr>
          <p:spPr>
            <a:xfrm>
              <a:off x="0" y="0"/>
              <a:ext cx="917602" cy="354775"/>
            </a:xfrm>
            <a:prstGeom prst="rect">
              <a:avLst/>
            </a:prstGeom>
          </p:spPr>
          <p:txBody>
            <a:bodyPr lIns="48899" tIns="48899" rIns="48899" bIns="48899" rtlCol="0" anchor="ctr"/>
            <a:lstStyle/>
            <a:p>
              <a:pPr algn="ctr">
                <a:lnSpc>
                  <a:spcPts val="2879"/>
                </a:lnSpc>
              </a:pPr>
              <a:r>
                <a:rPr lang="en-US" sz="2399">
                  <a:solidFill>
                    <a:srgbClr val="FFFFFF"/>
                  </a:solidFill>
                  <a:latin typeface="DIN Next Slab Pro 1"/>
                </a:rPr>
                <a:t>Enquête</a:t>
              </a:r>
            </a:p>
          </p:txBody>
        </p:sp>
      </p:grpSp>
      <p:sp>
        <p:nvSpPr>
          <p:cNvPr id="27" name="Freeform 27"/>
          <p:cNvSpPr/>
          <p:nvPr/>
        </p:nvSpPr>
        <p:spPr>
          <a:xfrm rot="1707217">
            <a:off x="10366175" y="3476445"/>
            <a:ext cx="1812284" cy="548216"/>
          </a:xfrm>
          <a:custGeom>
            <a:avLst/>
            <a:gdLst/>
            <a:ahLst/>
            <a:cxnLst/>
            <a:rect l="l" t="t" r="r" b="b"/>
            <a:pathLst>
              <a:path w="1812284" h="548216">
                <a:moveTo>
                  <a:pt x="0" y="0"/>
                </a:moveTo>
                <a:lnTo>
                  <a:pt x="1812284" y="0"/>
                </a:lnTo>
                <a:lnTo>
                  <a:pt x="1812284" y="548216"/>
                </a:lnTo>
                <a:lnTo>
                  <a:pt x="0" y="54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CH"/>
          </a:p>
        </p:txBody>
      </p:sp>
      <p:sp>
        <p:nvSpPr>
          <p:cNvPr id="28" name="Freeform 28"/>
          <p:cNvSpPr/>
          <p:nvPr/>
        </p:nvSpPr>
        <p:spPr>
          <a:xfrm rot="8817786">
            <a:off x="6251188" y="3476445"/>
            <a:ext cx="1812284" cy="548216"/>
          </a:xfrm>
          <a:custGeom>
            <a:avLst/>
            <a:gdLst/>
            <a:ahLst/>
            <a:cxnLst/>
            <a:rect l="l" t="t" r="r" b="b"/>
            <a:pathLst>
              <a:path w="1812284" h="548216">
                <a:moveTo>
                  <a:pt x="0" y="0"/>
                </a:moveTo>
                <a:lnTo>
                  <a:pt x="1812284" y="0"/>
                </a:lnTo>
                <a:lnTo>
                  <a:pt x="1812284" y="548216"/>
                </a:lnTo>
                <a:lnTo>
                  <a:pt x="0" y="5482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CH"/>
          </a:p>
        </p:txBody>
      </p:sp>
      <p:grpSp>
        <p:nvGrpSpPr>
          <p:cNvPr id="29" name="Group 29"/>
          <p:cNvGrpSpPr/>
          <p:nvPr/>
        </p:nvGrpSpPr>
        <p:grpSpPr>
          <a:xfrm>
            <a:off x="4627498" y="5740118"/>
            <a:ext cx="674690" cy="590354"/>
            <a:chOff x="0" y="0"/>
            <a:chExt cx="812800" cy="711200"/>
          </a:xfrm>
        </p:grpSpPr>
        <p:sp>
          <p:nvSpPr>
            <p:cNvPr id="30" name="Freeform 30"/>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D8232A"/>
            </a:solidFill>
          </p:spPr>
          <p:txBody>
            <a:bodyPr/>
            <a:lstStyle/>
            <a:p>
              <a:endParaRPr lang="de-CH"/>
            </a:p>
          </p:txBody>
        </p:sp>
        <p:sp>
          <p:nvSpPr>
            <p:cNvPr id="31" name="TextBox 31"/>
            <p:cNvSpPr txBox="1"/>
            <p:nvPr/>
          </p:nvSpPr>
          <p:spPr>
            <a:xfrm>
              <a:off x="127000" y="50800"/>
              <a:ext cx="558800" cy="330200"/>
            </a:xfrm>
            <a:prstGeom prst="rect">
              <a:avLst/>
            </a:prstGeom>
          </p:spPr>
          <p:txBody>
            <a:bodyPr lIns="48899" tIns="48899" rIns="48899" bIns="48899" rtlCol="0" anchor="ctr"/>
            <a:lstStyle/>
            <a:p>
              <a:pPr algn="ctr">
                <a:lnSpc>
                  <a:spcPts val="2879"/>
                </a:lnSpc>
              </a:pPr>
              <a:endParaRPr/>
            </a:p>
          </p:txBody>
        </p:sp>
      </p:grpSp>
      <p:grpSp>
        <p:nvGrpSpPr>
          <p:cNvPr id="32" name="Group 32"/>
          <p:cNvGrpSpPr/>
          <p:nvPr/>
        </p:nvGrpSpPr>
        <p:grpSpPr>
          <a:xfrm>
            <a:off x="12985811" y="5740118"/>
            <a:ext cx="674690" cy="590354"/>
            <a:chOff x="0" y="0"/>
            <a:chExt cx="812800" cy="711200"/>
          </a:xfrm>
        </p:grpSpPr>
        <p:sp>
          <p:nvSpPr>
            <p:cNvPr id="33" name="Freeform 33"/>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203335"/>
            </a:solidFill>
          </p:spPr>
          <p:txBody>
            <a:bodyPr/>
            <a:lstStyle/>
            <a:p>
              <a:endParaRPr lang="de-CH"/>
            </a:p>
          </p:txBody>
        </p:sp>
        <p:sp>
          <p:nvSpPr>
            <p:cNvPr id="34" name="TextBox 34"/>
            <p:cNvSpPr txBox="1"/>
            <p:nvPr/>
          </p:nvSpPr>
          <p:spPr>
            <a:xfrm>
              <a:off x="127000" y="50800"/>
              <a:ext cx="558800" cy="330200"/>
            </a:xfrm>
            <a:prstGeom prst="rect">
              <a:avLst/>
            </a:prstGeom>
          </p:spPr>
          <p:txBody>
            <a:bodyPr lIns="48899" tIns="48899" rIns="48899" bIns="48899" rtlCol="0" anchor="ctr"/>
            <a:lstStyle/>
            <a:p>
              <a:pPr algn="ctr">
                <a:lnSpc>
                  <a:spcPts val="2879"/>
                </a:lnSpc>
              </a:pPr>
              <a:endParaRPr/>
            </a:p>
          </p:txBody>
        </p:sp>
      </p:grpSp>
      <p:grpSp>
        <p:nvGrpSpPr>
          <p:cNvPr id="35" name="Group 35"/>
          <p:cNvGrpSpPr/>
          <p:nvPr/>
        </p:nvGrpSpPr>
        <p:grpSpPr>
          <a:xfrm>
            <a:off x="2776177" y="7467672"/>
            <a:ext cx="674690" cy="590354"/>
            <a:chOff x="0" y="0"/>
            <a:chExt cx="812800" cy="711200"/>
          </a:xfrm>
        </p:grpSpPr>
        <p:sp>
          <p:nvSpPr>
            <p:cNvPr id="36" name="Freeform 36"/>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D8232A"/>
            </a:solidFill>
          </p:spPr>
          <p:txBody>
            <a:bodyPr/>
            <a:lstStyle/>
            <a:p>
              <a:endParaRPr lang="de-CH"/>
            </a:p>
          </p:txBody>
        </p:sp>
        <p:sp>
          <p:nvSpPr>
            <p:cNvPr id="37" name="TextBox 37"/>
            <p:cNvSpPr txBox="1"/>
            <p:nvPr/>
          </p:nvSpPr>
          <p:spPr>
            <a:xfrm>
              <a:off x="127000" y="50800"/>
              <a:ext cx="558800" cy="330200"/>
            </a:xfrm>
            <a:prstGeom prst="rect">
              <a:avLst/>
            </a:prstGeom>
          </p:spPr>
          <p:txBody>
            <a:bodyPr lIns="48899" tIns="48899" rIns="48899" bIns="48899" rtlCol="0" anchor="ctr"/>
            <a:lstStyle/>
            <a:p>
              <a:pPr algn="ctr">
                <a:lnSpc>
                  <a:spcPts val="2879"/>
                </a:lnSpc>
              </a:pPr>
              <a:endParaRPr/>
            </a:p>
          </p:txBody>
        </p:sp>
      </p:grpSp>
      <p:grpSp>
        <p:nvGrpSpPr>
          <p:cNvPr id="38" name="Group 38"/>
          <p:cNvGrpSpPr/>
          <p:nvPr/>
        </p:nvGrpSpPr>
        <p:grpSpPr>
          <a:xfrm>
            <a:off x="6478819" y="7467672"/>
            <a:ext cx="674690" cy="590354"/>
            <a:chOff x="0" y="0"/>
            <a:chExt cx="812800" cy="711200"/>
          </a:xfrm>
        </p:grpSpPr>
        <p:sp>
          <p:nvSpPr>
            <p:cNvPr id="39" name="Freeform 39"/>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D8232A"/>
            </a:solidFill>
          </p:spPr>
          <p:txBody>
            <a:bodyPr/>
            <a:lstStyle/>
            <a:p>
              <a:endParaRPr lang="de-CH"/>
            </a:p>
          </p:txBody>
        </p:sp>
        <p:sp>
          <p:nvSpPr>
            <p:cNvPr id="40" name="TextBox 40"/>
            <p:cNvSpPr txBox="1"/>
            <p:nvPr/>
          </p:nvSpPr>
          <p:spPr>
            <a:xfrm>
              <a:off x="127000" y="50800"/>
              <a:ext cx="558800" cy="330200"/>
            </a:xfrm>
            <a:prstGeom prst="rect">
              <a:avLst/>
            </a:prstGeom>
          </p:spPr>
          <p:txBody>
            <a:bodyPr lIns="48899" tIns="48899" rIns="48899" bIns="48899" rtlCol="0" anchor="ctr"/>
            <a:lstStyle/>
            <a:p>
              <a:pPr algn="ctr">
                <a:lnSpc>
                  <a:spcPts val="2879"/>
                </a:lnSpc>
              </a:pPr>
              <a:endParaRPr/>
            </a:p>
          </p:txBody>
        </p:sp>
      </p:grpSp>
      <p:grpSp>
        <p:nvGrpSpPr>
          <p:cNvPr id="41" name="Group 41"/>
          <p:cNvGrpSpPr/>
          <p:nvPr/>
        </p:nvGrpSpPr>
        <p:grpSpPr>
          <a:xfrm>
            <a:off x="11134490" y="7467672"/>
            <a:ext cx="674690" cy="590354"/>
            <a:chOff x="0" y="0"/>
            <a:chExt cx="812800" cy="711200"/>
          </a:xfrm>
        </p:grpSpPr>
        <p:sp>
          <p:nvSpPr>
            <p:cNvPr id="42" name="Freeform 42"/>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203335"/>
            </a:solidFill>
          </p:spPr>
          <p:txBody>
            <a:bodyPr/>
            <a:lstStyle/>
            <a:p>
              <a:endParaRPr lang="de-CH"/>
            </a:p>
          </p:txBody>
        </p:sp>
        <p:sp>
          <p:nvSpPr>
            <p:cNvPr id="43" name="TextBox 43"/>
            <p:cNvSpPr txBox="1"/>
            <p:nvPr/>
          </p:nvSpPr>
          <p:spPr>
            <a:xfrm>
              <a:off x="127000" y="50800"/>
              <a:ext cx="558800" cy="330200"/>
            </a:xfrm>
            <a:prstGeom prst="rect">
              <a:avLst/>
            </a:prstGeom>
          </p:spPr>
          <p:txBody>
            <a:bodyPr lIns="48899" tIns="48899" rIns="48899" bIns="48899" rtlCol="0" anchor="ctr"/>
            <a:lstStyle/>
            <a:p>
              <a:pPr algn="ctr">
                <a:lnSpc>
                  <a:spcPts val="2879"/>
                </a:lnSpc>
              </a:pPr>
              <a:endParaRPr/>
            </a:p>
          </p:txBody>
        </p:sp>
      </p:grpSp>
      <p:grpSp>
        <p:nvGrpSpPr>
          <p:cNvPr id="44" name="Group 44"/>
          <p:cNvGrpSpPr/>
          <p:nvPr/>
        </p:nvGrpSpPr>
        <p:grpSpPr>
          <a:xfrm>
            <a:off x="14836551" y="7467672"/>
            <a:ext cx="674690" cy="590354"/>
            <a:chOff x="0" y="0"/>
            <a:chExt cx="812800" cy="711200"/>
          </a:xfrm>
        </p:grpSpPr>
        <p:sp>
          <p:nvSpPr>
            <p:cNvPr id="45" name="Freeform 45"/>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203335"/>
            </a:solidFill>
          </p:spPr>
          <p:txBody>
            <a:bodyPr/>
            <a:lstStyle/>
            <a:p>
              <a:endParaRPr lang="de-CH"/>
            </a:p>
          </p:txBody>
        </p:sp>
        <p:sp>
          <p:nvSpPr>
            <p:cNvPr id="46" name="TextBox 46"/>
            <p:cNvSpPr txBox="1"/>
            <p:nvPr/>
          </p:nvSpPr>
          <p:spPr>
            <a:xfrm>
              <a:off x="127000" y="50800"/>
              <a:ext cx="558800" cy="330200"/>
            </a:xfrm>
            <a:prstGeom prst="rect">
              <a:avLst/>
            </a:prstGeom>
          </p:spPr>
          <p:txBody>
            <a:bodyPr lIns="48899" tIns="48899" rIns="48899" bIns="48899" rtlCol="0" anchor="ctr"/>
            <a:lstStyle/>
            <a:p>
              <a:pPr algn="ctr">
                <a:lnSpc>
                  <a:spcPts val="2879"/>
                </a:lnSpc>
              </a:pPr>
              <a:endParaRPr/>
            </a:p>
          </p:txBody>
        </p:sp>
      </p:grpSp>
      <p:sp>
        <p:nvSpPr>
          <p:cNvPr id="47" name="Freeform 47"/>
          <p:cNvSpPr/>
          <p:nvPr/>
        </p:nvSpPr>
        <p:spPr>
          <a:xfrm>
            <a:off x="8066405" y="2400841"/>
            <a:ext cx="2434350" cy="1270874"/>
          </a:xfrm>
          <a:custGeom>
            <a:avLst/>
            <a:gdLst/>
            <a:ahLst/>
            <a:cxnLst/>
            <a:rect l="l" t="t" r="r" b="b"/>
            <a:pathLst>
              <a:path w="2434350" h="1270874">
                <a:moveTo>
                  <a:pt x="0" y="0"/>
                </a:moveTo>
                <a:lnTo>
                  <a:pt x="2434350" y="0"/>
                </a:lnTo>
                <a:lnTo>
                  <a:pt x="2434350" y="1270874"/>
                </a:lnTo>
                <a:lnTo>
                  <a:pt x="0" y="12708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CH"/>
          </a:p>
        </p:txBody>
      </p:sp>
      <p:sp>
        <p:nvSpPr>
          <p:cNvPr id="48" name="TextBox 48"/>
          <p:cNvSpPr txBox="1"/>
          <p:nvPr/>
        </p:nvSpPr>
        <p:spPr>
          <a:xfrm>
            <a:off x="1028700" y="1295116"/>
            <a:ext cx="16230600" cy="751840"/>
          </a:xfrm>
          <a:prstGeom prst="rect">
            <a:avLst/>
          </a:prstGeom>
        </p:spPr>
        <p:txBody>
          <a:bodyPr lIns="0" tIns="0" rIns="0" bIns="0" rtlCol="0" anchor="t">
            <a:spAutoFit/>
          </a:bodyPr>
          <a:lstStyle/>
          <a:p>
            <a:pPr>
              <a:lnSpc>
                <a:spcPts val="5600"/>
              </a:lnSpc>
              <a:spcBef>
                <a:spcPct val="0"/>
              </a:spcBef>
            </a:pPr>
            <a:r>
              <a:rPr lang="en-US" sz="5600" err="1">
                <a:solidFill>
                  <a:srgbClr val="000000"/>
                </a:solidFill>
                <a:latin typeface="DIN Next Slab Pro 2"/>
              </a:rPr>
              <a:t>Fondation</a:t>
            </a:r>
            <a:r>
              <a:rPr lang="en-US" sz="5600">
                <a:solidFill>
                  <a:srgbClr val="000000"/>
                </a:solidFill>
                <a:latin typeface="DIN Next Slab Pro 2"/>
              </a:rPr>
              <a:t> Swiss Sport Integrity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CA526FF-9997-8EA9-66EE-A1B47ABA833A}"/>
              </a:ext>
            </a:extLst>
          </p:cNvPr>
          <p:cNvPicPr>
            <a:picLocks noChangeAspect="1"/>
          </p:cNvPicPr>
          <p:nvPr/>
        </p:nvPicPr>
        <p:blipFill>
          <a:blip r:embed="rId3"/>
          <a:stretch>
            <a:fillRect/>
          </a:stretch>
        </p:blipFill>
        <p:spPr>
          <a:xfrm>
            <a:off x="6207692" y="3326671"/>
            <a:ext cx="12080308" cy="6957646"/>
          </a:xfrm>
          <a:prstGeom prst="rect">
            <a:avLst/>
          </a:prstGeom>
        </p:spPr>
      </p:pic>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CH"/>
          </a:p>
        </p:txBody>
      </p:sp>
      <p:sp>
        <p:nvSpPr>
          <p:cNvPr id="5" name="Freeform 5"/>
          <p:cNvSpPr/>
          <p:nvPr/>
        </p:nvSpPr>
        <p:spPr>
          <a:xfrm>
            <a:off x="12282347" y="3212979"/>
            <a:ext cx="4976953" cy="3241241"/>
          </a:xfrm>
          <a:custGeom>
            <a:avLst/>
            <a:gdLst/>
            <a:ahLst/>
            <a:cxnLst/>
            <a:rect l="l" t="t" r="r" b="b"/>
            <a:pathLst>
              <a:path w="4976953" h="3241241">
                <a:moveTo>
                  <a:pt x="0" y="0"/>
                </a:moveTo>
                <a:lnTo>
                  <a:pt x="4976953" y="0"/>
                </a:lnTo>
                <a:lnTo>
                  <a:pt x="4976953" y="3241241"/>
                </a:lnTo>
                <a:lnTo>
                  <a:pt x="0" y="32412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CH"/>
          </a:p>
        </p:txBody>
      </p:sp>
      <p:sp>
        <p:nvSpPr>
          <p:cNvPr id="6" name="Freeform 6"/>
          <p:cNvSpPr/>
          <p:nvPr/>
        </p:nvSpPr>
        <p:spPr>
          <a:xfrm>
            <a:off x="3675084" y="3999035"/>
            <a:ext cx="2057479" cy="1669130"/>
          </a:xfrm>
          <a:custGeom>
            <a:avLst/>
            <a:gdLst/>
            <a:ahLst/>
            <a:cxnLst/>
            <a:rect l="l" t="t" r="r" b="b"/>
            <a:pathLst>
              <a:path w="2057479" h="1669130">
                <a:moveTo>
                  <a:pt x="0" y="0"/>
                </a:moveTo>
                <a:lnTo>
                  <a:pt x="2057479" y="0"/>
                </a:lnTo>
                <a:lnTo>
                  <a:pt x="2057479" y="1669130"/>
                </a:lnTo>
                <a:lnTo>
                  <a:pt x="0" y="16691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CH"/>
          </a:p>
        </p:txBody>
      </p:sp>
      <p:sp>
        <p:nvSpPr>
          <p:cNvPr id="7" name="TextBox 7"/>
          <p:cNvSpPr txBox="1"/>
          <p:nvPr/>
        </p:nvSpPr>
        <p:spPr>
          <a:xfrm>
            <a:off x="1028700" y="1295116"/>
            <a:ext cx="16230600" cy="1456690"/>
          </a:xfrm>
          <a:prstGeom prst="rect">
            <a:avLst/>
          </a:prstGeom>
        </p:spPr>
        <p:txBody>
          <a:bodyPr lIns="0" tIns="0" rIns="0" bIns="0" rtlCol="0" anchor="t">
            <a:spAutoFit/>
          </a:bodyPr>
          <a:lstStyle/>
          <a:p>
            <a:pPr>
              <a:lnSpc>
                <a:spcPts val="5600"/>
              </a:lnSpc>
            </a:pPr>
            <a:r>
              <a:rPr lang="en-US" sz="5600">
                <a:solidFill>
                  <a:srgbClr val="000000"/>
                </a:solidFill>
                <a:latin typeface="DIN Next Slab Pro 2"/>
              </a:rPr>
              <a:t>Service de </a:t>
            </a:r>
            <a:r>
              <a:rPr lang="en-US" sz="5600" err="1">
                <a:solidFill>
                  <a:srgbClr val="000000"/>
                </a:solidFill>
                <a:latin typeface="DIN Next Slab Pro 2"/>
              </a:rPr>
              <a:t>signalement</a:t>
            </a:r>
            <a:r>
              <a:rPr lang="en-US" sz="5600">
                <a:solidFill>
                  <a:srgbClr val="000000"/>
                </a:solidFill>
                <a:latin typeface="DIN Next Slab Pro 2"/>
              </a:rPr>
              <a:t> du sport </a:t>
            </a:r>
            <a:r>
              <a:rPr lang="en-US" sz="5600" err="1">
                <a:solidFill>
                  <a:srgbClr val="000000"/>
                </a:solidFill>
                <a:latin typeface="DIN Next Slab Pro 2"/>
              </a:rPr>
              <a:t>suisse</a:t>
            </a:r>
            <a:endParaRPr lang="en-US" sz="5600">
              <a:solidFill>
                <a:srgbClr val="000000"/>
              </a:solidFill>
              <a:latin typeface="DIN Next Slab Pro 2"/>
            </a:endParaRPr>
          </a:p>
          <a:p>
            <a:pPr>
              <a:lnSpc>
                <a:spcPts val="5600"/>
              </a:lnSpc>
              <a:spcBef>
                <a:spcPct val="0"/>
              </a:spcBef>
            </a:pPr>
            <a:endParaRPr lang="en-US" sz="5600">
              <a:solidFill>
                <a:srgbClr val="000000"/>
              </a:solidFill>
              <a:latin typeface="DIN Next Slab Pro 2"/>
            </a:endParaRPr>
          </a:p>
        </p:txBody>
      </p:sp>
      <p:pic>
        <p:nvPicPr>
          <p:cNvPr id="9" name="Grafik 8" descr="Ein Bild, das Muster, Quadrat, Pixel, Design enthält.&#10;&#10;Automatisch generierte Beschreibung">
            <a:extLst>
              <a:ext uri="{FF2B5EF4-FFF2-40B4-BE49-F238E27FC236}">
                <a16:creationId xmlns:a16="http://schemas.microsoft.com/office/drawing/2014/main" id="{44D9470D-9975-D75A-FD3F-DF266926D3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10822" y="5372100"/>
            <a:ext cx="3241241" cy="324124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926D2-CFEA-4AA0-9E8F-8FAF84D95A52}"/>
              </a:ext>
            </a:extLst>
          </p:cNvPr>
          <p:cNvSpPr>
            <a:spLocks noGrp="1"/>
          </p:cNvSpPr>
          <p:nvPr>
            <p:ph type="title"/>
          </p:nvPr>
        </p:nvSpPr>
        <p:spPr>
          <a:xfrm>
            <a:off x="737339" y="1157903"/>
            <a:ext cx="15606215" cy="1143000"/>
          </a:xfrm>
        </p:spPr>
        <p:txBody>
          <a:bodyPr anchor="t">
            <a:normAutofit/>
          </a:bodyPr>
          <a:lstStyle/>
          <a:p>
            <a:pPr>
              <a:lnSpc>
                <a:spcPct val="90000"/>
              </a:lnSpc>
            </a:pPr>
            <a:r>
              <a:rPr lang="de-CH" sz="5600">
                <a:solidFill>
                  <a:srgbClr val="000000"/>
                </a:solidFill>
                <a:latin typeface="DIN Next Slab Pro 2"/>
                <a:ea typeface="+mn-ea"/>
                <a:cs typeface="+mn-cs"/>
              </a:rPr>
              <a:t>Statuts en </a:t>
            </a:r>
            <a:r>
              <a:rPr lang="de-CH" sz="5600" err="1">
                <a:solidFill>
                  <a:srgbClr val="000000"/>
                </a:solidFill>
                <a:latin typeface="DIN Next Slab Pro 2"/>
                <a:ea typeface="+mn-ea"/>
                <a:cs typeface="+mn-cs"/>
              </a:rPr>
              <a:t>matière</a:t>
            </a:r>
            <a:r>
              <a:rPr lang="de-CH" sz="5600">
                <a:solidFill>
                  <a:srgbClr val="000000"/>
                </a:solidFill>
                <a:latin typeface="DIN Next Slab Pro 2"/>
                <a:ea typeface="+mn-ea"/>
                <a:cs typeface="+mn-cs"/>
              </a:rPr>
              <a:t> </a:t>
            </a:r>
            <a:r>
              <a:rPr lang="de-CH" sz="5600" err="1">
                <a:solidFill>
                  <a:srgbClr val="000000"/>
                </a:solidFill>
                <a:latin typeface="DIN Next Slab Pro 2"/>
                <a:ea typeface="+mn-ea"/>
                <a:cs typeface="+mn-cs"/>
              </a:rPr>
              <a:t>d’éthique</a:t>
            </a:r>
            <a:r>
              <a:rPr lang="de-CH" sz="5600">
                <a:solidFill>
                  <a:srgbClr val="000000"/>
                </a:solidFill>
                <a:latin typeface="DIN Next Slab Pro 2"/>
                <a:ea typeface="+mn-ea"/>
                <a:cs typeface="+mn-cs"/>
              </a:rPr>
              <a:t> du </a:t>
            </a:r>
            <a:r>
              <a:rPr lang="de-CH" sz="5600" err="1">
                <a:solidFill>
                  <a:srgbClr val="000000"/>
                </a:solidFill>
                <a:latin typeface="DIN Next Slab Pro 2"/>
                <a:ea typeface="+mn-ea"/>
                <a:cs typeface="+mn-cs"/>
              </a:rPr>
              <a:t>sport</a:t>
            </a:r>
            <a:r>
              <a:rPr lang="de-CH" sz="5600">
                <a:solidFill>
                  <a:srgbClr val="000000"/>
                </a:solidFill>
                <a:latin typeface="DIN Next Slab Pro 2"/>
                <a:ea typeface="+mn-ea"/>
                <a:cs typeface="+mn-cs"/>
              </a:rPr>
              <a:t> </a:t>
            </a:r>
            <a:r>
              <a:rPr lang="de-CH" sz="5600" err="1">
                <a:solidFill>
                  <a:srgbClr val="000000"/>
                </a:solidFill>
                <a:latin typeface="DIN Next Slab Pro 2"/>
                <a:ea typeface="+mn-ea"/>
                <a:cs typeface="+mn-cs"/>
              </a:rPr>
              <a:t>suisse</a:t>
            </a:r>
            <a:endParaRPr lang="de-CH" sz="5600">
              <a:solidFill>
                <a:srgbClr val="000000"/>
              </a:solidFill>
              <a:latin typeface="DIN Next Slab Pro 2"/>
              <a:ea typeface="+mn-ea"/>
              <a:cs typeface="+mn-cs"/>
            </a:endParaRPr>
          </a:p>
        </p:txBody>
      </p:sp>
      <p:pic>
        <p:nvPicPr>
          <p:cNvPr id="12" name="Grafik 11">
            <a:extLst>
              <a:ext uri="{FF2B5EF4-FFF2-40B4-BE49-F238E27FC236}">
                <a16:creationId xmlns:a16="http://schemas.microsoft.com/office/drawing/2014/main" id="{B5FCC5FF-F7EB-9B62-3382-6280230660BA}"/>
              </a:ext>
            </a:extLst>
          </p:cNvPr>
          <p:cNvPicPr>
            <a:picLocks noChangeAspect="1"/>
          </p:cNvPicPr>
          <p:nvPr/>
        </p:nvPicPr>
        <p:blipFill>
          <a:blip r:embed="rId3"/>
          <a:stretch>
            <a:fillRect/>
          </a:stretch>
        </p:blipFill>
        <p:spPr>
          <a:xfrm>
            <a:off x="832513" y="2396438"/>
            <a:ext cx="13320215" cy="7587465"/>
          </a:xfrm>
          <a:prstGeom prst="rect">
            <a:avLst/>
          </a:prstGeom>
        </p:spPr>
      </p:pic>
      <p:pic>
        <p:nvPicPr>
          <p:cNvPr id="14" name="Grafik 13">
            <a:extLst>
              <a:ext uri="{FF2B5EF4-FFF2-40B4-BE49-F238E27FC236}">
                <a16:creationId xmlns:a16="http://schemas.microsoft.com/office/drawing/2014/main" id="{067C2C0B-EA8C-6EBD-303B-F98EC0E31BA6}"/>
              </a:ext>
            </a:extLst>
          </p:cNvPr>
          <p:cNvPicPr>
            <a:picLocks noChangeAspect="1"/>
          </p:cNvPicPr>
          <p:nvPr/>
        </p:nvPicPr>
        <p:blipFill>
          <a:blip r:embed="rId4"/>
          <a:stretch>
            <a:fillRect/>
          </a:stretch>
        </p:blipFill>
        <p:spPr>
          <a:xfrm>
            <a:off x="14684991" y="6928838"/>
            <a:ext cx="3145809" cy="3106730"/>
          </a:xfrm>
          <a:prstGeom prst="rect">
            <a:avLst/>
          </a:prstGeom>
        </p:spPr>
      </p:pic>
      <p:sp>
        <p:nvSpPr>
          <p:cNvPr id="15" name="Freeform 2">
            <a:extLst>
              <a:ext uri="{FF2B5EF4-FFF2-40B4-BE49-F238E27FC236}">
                <a16:creationId xmlns:a16="http://schemas.microsoft.com/office/drawing/2014/main" id="{53B6FD67-4295-8E30-5751-3D6D696E1F44}"/>
              </a:ext>
            </a:extLst>
          </p:cNvPr>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CH"/>
          </a:p>
        </p:txBody>
      </p:sp>
    </p:spTree>
    <p:extLst>
      <p:ext uri="{BB962C8B-B14F-4D97-AF65-F5344CB8AC3E}">
        <p14:creationId xmlns:p14="http://schemas.microsoft.com/office/powerpoint/2010/main" val="84517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a:p>
        </p:txBody>
      </p:sp>
      <p:sp>
        <p:nvSpPr>
          <p:cNvPr id="3" name="Freeform 3"/>
          <p:cNvSpPr/>
          <p:nvPr/>
        </p:nvSpPr>
        <p:spPr>
          <a:xfrm>
            <a:off x="3597128" y="0"/>
            <a:ext cx="11565075" cy="11030191"/>
          </a:xfrm>
          <a:custGeom>
            <a:avLst/>
            <a:gdLst/>
            <a:ahLst/>
            <a:cxnLst/>
            <a:rect l="l" t="t" r="r" b="b"/>
            <a:pathLst>
              <a:path w="11565075" h="11030191">
                <a:moveTo>
                  <a:pt x="0" y="0"/>
                </a:moveTo>
                <a:lnTo>
                  <a:pt x="11565075" y="0"/>
                </a:lnTo>
                <a:lnTo>
                  <a:pt x="11565075" y="11030191"/>
                </a:lnTo>
                <a:lnTo>
                  <a:pt x="0" y="11030191"/>
                </a:lnTo>
                <a:lnTo>
                  <a:pt x="0" y="0"/>
                </a:lnTo>
                <a:close/>
              </a:path>
            </a:pathLst>
          </a:custGeom>
          <a:blipFill>
            <a:blip r:embed="rId5">
              <a:alphaModFix amt="7999"/>
              <a:extLst>
                <a:ext uri="{96DAC541-7B7A-43D3-8B79-37D633B846F1}">
                  <asvg:svgBlip xmlns:asvg="http://schemas.microsoft.com/office/drawing/2016/SVG/main" r:embed="rId6"/>
                </a:ext>
              </a:extLst>
            </a:blip>
            <a:stretch>
              <a:fillRect/>
            </a:stretch>
          </a:blipFill>
        </p:spPr>
        <p:txBody>
          <a:bodyPr/>
          <a:lstStyle/>
          <a:p>
            <a:endParaRPr lang="de-CH"/>
          </a:p>
        </p:txBody>
      </p:sp>
      <p:grpSp>
        <p:nvGrpSpPr>
          <p:cNvPr id="4" name="Group 4"/>
          <p:cNvGrpSpPr/>
          <p:nvPr/>
        </p:nvGrpSpPr>
        <p:grpSpPr>
          <a:xfrm>
            <a:off x="1028700" y="2245961"/>
            <a:ext cx="4191438" cy="1253004"/>
            <a:chOff x="0" y="0"/>
            <a:chExt cx="1103918" cy="330009"/>
          </a:xfrm>
        </p:grpSpPr>
        <p:sp>
          <p:nvSpPr>
            <p:cNvPr id="5" name="Freeform 5"/>
            <p:cNvSpPr/>
            <p:nvPr/>
          </p:nvSpPr>
          <p:spPr>
            <a:xfrm>
              <a:off x="0" y="0"/>
              <a:ext cx="1103918" cy="330009"/>
            </a:xfrm>
            <a:custGeom>
              <a:avLst/>
              <a:gdLst/>
              <a:ahLst/>
              <a:cxnLst/>
              <a:rect l="l" t="t" r="r" b="b"/>
              <a:pathLst>
                <a:path w="1103918" h="330009">
                  <a:moveTo>
                    <a:pt x="0" y="0"/>
                  </a:moveTo>
                  <a:lnTo>
                    <a:pt x="1103918" y="0"/>
                  </a:lnTo>
                  <a:lnTo>
                    <a:pt x="1103918" y="330009"/>
                  </a:lnTo>
                  <a:lnTo>
                    <a:pt x="0" y="330009"/>
                  </a:lnTo>
                  <a:close/>
                </a:path>
              </a:pathLst>
            </a:custGeom>
            <a:solidFill>
              <a:srgbClr val="D8232A"/>
            </a:solidFill>
          </p:spPr>
          <p:txBody>
            <a:bodyPr/>
            <a:lstStyle/>
            <a:p>
              <a:endParaRPr lang="de-CH"/>
            </a:p>
          </p:txBody>
        </p:sp>
        <p:sp>
          <p:nvSpPr>
            <p:cNvPr id="6" name="TextBox 6"/>
            <p:cNvSpPr txBox="1"/>
            <p:nvPr/>
          </p:nvSpPr>
          <p:spPr>
            <a:xfrm>
              <a:off x="0" y="0"/>
              <a:ext cx="1103918" cy="330009"/>
            </a:xfrm>
            <a:prstGeom prst="rect">
              <a:avLst/>
            </a:prstGeom>
          </p:spPr>
          <p:txBody>
            <a:bodyPr lIns="50800" tIns="50800" rIns="50800" bIns="50800" rtlCol="0" anchor="ctr"/>
            <a:lstStyle/>
            <a:p>
              <a:pPr algn="ctr">
                <a:lnSpc>
                  <a:spcPts val="2991"/>
                </a:lnSpc>
              </a:pPr>
              <a:r>
                <a:rPr lang="en-US" sz="2493">
                  <a:solidFill>
                    <a:srgbClr val="FFFFFF"/>
                  </a:solidFill>
                  <a:latin typeface="DIN Next Slab Pro 1"/>
                </a:rPr>
                <a:t>Manquement présumé à l’éthique</a:t>
              </a:r>
            </a:p>
            <a:p>
              <a:pPr algn="ctr">
                <a:lnSpc>
                  <a:spcPts val="2991"/>
                </a:lnSpc>
              </a:pPr>
              <a:endParaRPr lang="en-US" sz="2493">
                <a:solidFill>
                  <a:srgbClr val="FFFFFF"/>
                </a:solidFill>
                <a:latin typeface="DIN Next Slab Pro 1"/>
              </a:endParaRPr>
            </a:p>
          </p:txBody>
        </p:sp>
      </p:grpSp>
      <p:grpSp>
        <p:nvGrpSpPr>
          <p:cNvPr id="7" name="Group 7"/>
          <p:cNvGrpSpPr/>
          <p:nvPr/>
        </p:nvGrpSpPr>
        <p:grpSpPr>
          <a:xfrm>
            <a:off x="1028700" y="3115782"/>
            <a:ext cx="4191438" cy="1391249"/>
            <a:chOff x="0" y="0"/>
            <a:chExt cx="1103918" cy="366419"/>
          </a:xfrm>
        </p:grpSpPr>
        <p:sp>
          <p:nvSpPr>
            <p:cNvPr id="8" name="Freeform 8"/>
            <p:cNvSpPr/>
            <p:nvPr/>
          </p:nvSpPr>
          <p:spPr>
            <a:xfrm>
              <a:off x="0" y="0"/>
              <a:ext cx="1103918" cy="366419"/>
            </a:xfrm>
            <a:custGeom>
              <a:avLst/>
              <a:gdLst/>
              <a:ahLst/>
              <a:cxnLst/>
              <a:rect l="l" t="t" r="r" b="b"/>
              <a:pathLst>
                <a:path w="1103918" h="366419">
                  <a:moveTo>
                    <a:pt x="0" y="0"/>
                  </a:moveTo>
                  <a:lnTo>
                    <a:pt x="1103918" y="0"/>
                  </a:lnTo>
                  <a:lnTo>
                    <a:pt x="1103918" y="366419"/>
                  </a:lnTo>
                  <a:lnTo>
                    <a:pt x="0" y="366419"/>
                  </a:lnTo>
                  <a:close/>
                </a:path>
              </a:pathLst>
            </a:custGeom>
            <a:solidFill>
              <a:srgbClr val="D9D9D9"/>
            </a:solidFill>
          </p:spPr>
          <p:txBody>
            <a:bodyPr/>
            <a:lstStyle/>
            <a:p>
              <a:endParaRPr lang="de-CH"/>
            </a:p>
          </p:txBody>
        </p:sp>
        <p:sp>
          <p:nvSpPr>
            <p:cNvPr id="9" name="TextBox 9"/>
            <p:cNvSpPr txBox="1"/>
            <p:nvPr/>
          </p:nvSpPr>
          <p:spPr>
            <a:xfrm>
              <a:off x="0" y="0"/>
              <a:ext cx="1103918" cy="366419"/>
            </a:xfrm>
            <a:prstGeom prst="rect">
              <a:avLst/>
            </a:prstGeom>
          </p:spPr>
          <p:txBody>
            <a:bodyPr lIns="50800" tIns="50800" rIns="50800" bIns="50800" rtlCol="0" anchor="ctr"/>
            <a:lstStyle/>
            <a:p>
              <a:pPr algn="ctr">
                <a:lnSpc>
                  <a:spcPts val="2991"/>
                </a:lnSpc>
              </a:pPr>
              <a:r>
                <a:rPr lang="en-US" sz="2493">
                  <a:solidFill>
                    <a:srgbClr val="000000"/>
                  </a:solidFill>
                  <a:latin typeface="DIN Next Slab Pro 2"/>
                </a:rPr>
                <a:t>J’ai entendu ...</a:t>
              </a:r>
            </a:p>
            <a:p>
              <a:pPr algn="ctr">
                <a:lnSpc>
                  <a:spcPts val="2991"/>
                </a:lnSpc>
              </a:pPr>
              <a:r>
                <a:rPr lang="en-US" sz="2493">
                  <a:solidFill>
                    <a:srgbClr val="000000"/>
                  </a:solidFill>
                  <a:latin typeface="DIN Next Slab Pro 2"/>
                </a:rPr>
                <a:t>J’ai vu ...</a:t>
              </a:r>
            </a:p>
          </p:txBody>
        </p:sp>
      </p:grpSp>
      <p:grpSp>
        <p:nvGrpSpPr>
          <p:cNvPr id="10" name="Group 10"/>
          <p:cNvGrpSpPr/>
          <p:nvPr/>
        </p:nvGrpSpPr>
        <p:grpSpPr>
          <a:xfrm>
            <a:off x="1046855" y="4916337"/>
            <a:ext cx="4191438" cy="881529"/>
            <a:chOff x="0" y="0"/>
            <a:chExt cx="1103918" cy="232172"/>
          </a:xfrm>
        </p:grpSpPr>
        <p:sp>
          <p:nvSpPr>
            <p:cNvPr id="11" name="Freeform 11"/>
            <p:cNvSpPr/>
            <p:nvPr/>
          </p:nvSpPr>
          <p:spPr>
            <a:xfrm>
              <a:off x="0" y="0"/>
              <a:ext cx="1103918" cy="232172"/>
            </a:xfrm>
            <a:custGeom>
              <a:avLst/>
              <a:gdLst/>
              <a:ahLst/>
              <a:cxnLst/>
              <a:rect l="l" t="t" r="r" b="b"/>
              <a:pathLst>
                <a:path w="1103918" h="232172">
                  <a:moveTo>
                    <a:pt x="0" y="0"/>
                  </a:moveTo>
                  <a:lnTo>
                    <a:pt x="1103918" y="0"/>
                  </a:lnTo>
                  <a:lnTo>
                    <a:pt x="1103918" y="232172"/>
                  </a:lnTo>
                  <a:lnTo>
                    <a:pt x="0" y="232172"/>
                  </a:lnTo>
                  <a:close/>
                </a:path>
              </a:pathLst>
            </a:custGeom>
            <a:solidFill>
              <a:srgbClr val="D9D9D9"/>
            </a:solidFill>
          </p:spPr>
          <p:txBody>
            <a:bodyPr/>
            <a:lstStyle/>
            <a:p>
              <a:endParaRPr lang="de-CH"/>
            </a:p>
          </p:txBody>
        </p:sp>
        <p:sp>
          <p:nvSpPr>
            <p:cNvPr id="12" name="TextBox 12"/>
            <p:cNvSpPr txBox="1"/>
            <p:nvPr/>
          </p:nvSpPr>
          <p:spPr>
            <a:xfrm>
              <a:off x="0" y="0"/>
              <a:ext cx="1103918" cy="232172"/>
            </a:xfrm>
            <a:prstGeom prst="rect">
              <a:avLst/>
            </a:prstGeom>
          </p:spPr>
          <p:txBody>
            <a:bodyPr lIns="50800" tIns="50800" rIns="50800" bIns="50800" rtlCol="0" anchor="ctr"/>
            <a:lstStyle/>
            <a:p>
              <a:pPr algn="ctr">
                <a:lnSpc>
                  <a:spcPts val="2991"/>
                </a:lnSpc>
              </a:pPr>
              <a:r>
                <a:rPr lang="en-US" sz="2493">
                  <a:solidFill>
                    <a:srgbClr val="000000"/>
                  </a:solidFill>
                  <a:latin typeface="DIN Next Slab Pro 2"/>
                </a:rPr>
                <a:t>Je me </a:t>
              </a:r>
              <a:r>
                <a:rPr lang="en-US" sz="2493" err="1">
                  <a:solidFill>
                    <a:srgbClr val="000000"/>
                  </a:solidFill>
                  <a:latin typeface="DIN Next Slab Pro 2"/>
                </a:rPr>
                <a:t>sens</a:t>
              </a:r>
              <a:r>
                <a:rPr lang="en-US" sz="2493">
                  <a:solidFill>
                    <a:srgbClr val="000000"/>
                  </a:solidFill>
                  <a:latin typeface="DIN Next Slab Pro 2"/>
                </a:rPr>
                <a:t> </a:t>
              </a:r>
              <a:r>
                <a:rPr lang="en-US" sz="2493" err="1">
                  <a:solidFill>
                    <a:srgbClr val="000000"/>
                  </a:solidFill>
                  <a:latin typeface="DIN Next Slab Pro 2"/>
                </a:rPr>
                <a:t>maltraité.e</a:t>
              </a:r>
              <a:r>
                <a:rPr lang="en-US" sz="2493">
                  <a:solidFill>
                    <a:srgbClr val="000000"/>
                  </a:solidFill>
                  <a:latin typeface="DIN Next Slab Pro 2"/>
                </a:rPr>
                <a:t>...</a:t>
              </a:r>
            </a:p>
          </p:txBody>
        </p:sp>
      </p:grpSp>
      <p:grpSp>
        <p:nvGrpSpPr>
          <p:cNvPr id="13" name="Group 13"/>
          <p:cNvGrpSpPr/>
          <p:nvPr/>
        </p:nvGrpSpPr>
        <p:grpSpPr>
          <a:xfrm>
            <a:off x="9379666" y="3301672"/>
            <a:ext cx="4191438" cy="1253004"/>
            <a:chOff x="0" y="0"/>
            <a:chExt cx="1103918" cy="330009"/>
          </a:xfrm>
        </p:grpSpPr>
        <p:sp>
          <p:nvSpPr>
            <p:cNvPr id="14" name="Freeform 14"/>
            <p:cNvSpPr/>
            <p:nvPr/>
          </p:nvSpPr>
          <p:spPr>
            <a:xfrm>
              <a:off x="0" y="0"/>
              <a:ext cx="1103918" cy="330009"/>
            </a:xfrm>
            <a:custGeom>
              <a:avLst/>
              <a:gdLst/>
              <a:ahLst/>
              <a:cxnLst/>
              <a:rect l="l" t="t" r="r" b="b"/>
              <a:pathLst>
                <a:path w="1103918" h="330009">
                  <a:moveTo>
                    <a:pt x="0" y="0"/>
                  </a:moveTo>
                  <a:lnTo>
                    <a:pt x="1103918" y="0"/>
                  </a:lnTo>
                  <a:lnTo>
                    <a:pt x="1103918" y="330009"/>
                  </a:lnTo>
                  <a:lnTo>
                    <a:pt x="0" y="330009"/>
                  </a:lnTo>
                  <a:close/>
                </a:path>
              </a:pathLst>
            </a:custGeom>
            <a:solidFill>
              <a:srgbClr val="D8232A"/>
            </a:solidFill>
          </p:spPr>
          <p:txBody>
            <a:bodyPr/>
            <a:lstStyle/>
            <a:p>
              <a:endParaRPr lang="de-CH"/>
            </a:p>
          </p:txBody>
        </p:sp>
        <p:sp>
          <p:nvSpPr>
            <p:cNvPr id="15" name="TextBox 15"/>
            <p:cNvSpPr txBox="1"/>
            <p:nvPr/>
          </p:nvSpPr>
          <p:spPr>
            <a:xfrm>
              <a:off x="0" y="0"/>
              <a:ext cx="1103918" cy="330009"/>
            </a:xfrm>
            <a:prstGeom prst="rect">
              <a:avLst/>
            </a:prstGeom>
          </p:spPr>
          <p:txBody>
            <a:bodyPr lIns="50800" tIns="50800" rIns="50800" bIns="50800" rtlCol="0" anchor="ctr"/>
            <a:lstStyle/>
            <a:p>
              <a:pPr algn="ctr">
                <a:lnSpc>
                  <a:spcPts val="2991"/>
                </a:lnSpc>
              </a:pPr>
              <a:r>
                <a:rPr lang="en-US" sz="2493">
                  <a:solidFill>
                    <a:srgbClr val="FFFFFF"/>
                  </a:solidFill>
                  <a:latin typeface="DIN Next Slab Pro 1"/>
                </a:rPr>
                <a:t>Demande d’informations de contact</a:t>
              </a:r>
            </a:p>
            <a:p>
              <a:pPr algn="ctr">
                <a:lnSpc>
                  <a:spcPts val="2991"/>
                </a:lnSpc>
              </a:pPr>
              <a:endParaRPr lang="en-US" sz="2493">
                <a:solidFill>
                  <a:srgbClr val="FFFFFF"/>
                </a:solidFill>
                <a:latin typeface="DIN Next Slab Pro 1"/>
              </a:endParaRPr>
            </a:p>
          </p:txBody>
        </p:sp>
      </p:grpSp>
      <p:grpSp>
        <p:nvGrpSpPr>
          <p:cNvPr id="16" name="Group 16"/>
          <p:cNvGrpSpPr/>
          <p:nvPr/>
        </p:nvGrpSpPr>
        <p:grpSpPr>
          <a:xfrm>
            <a:off x="9379666" y="4123847"/>
            <a:ext cx="4191438" cy="1995954"/>
            <a:chOff x="0" y="0"/>
            <a:chExt cx="1103918" cy="525683"/>
          </a:xfrm>
        </p:grpSpPr>
        <p:sp>
          <p:nvSpPr>
            <p:cNvPr id="17" name="Freeform 17"/>
            <p:cNvSpPr/>
            <p:nvPr/>
          </p:nvSpPr>
          <p:spPr>
            <a:xfrm>
              <a:off x="0" y="0"/>
              <a:ext cx="1103918" cy="525684"/>
            </a:xfrm>
            <a:custGeom>
              <a:avLst/>
              <a:gdLst/>
              <a:ahLst/>
              <a:cxnLst/>
              <a:rect l="l" t="t" r="r" b="b"/>
              <a:pathLst>
                <a:path w="1103918" h="525684">
                  <a:moveTo>
                    <a:pt x="0" y="0"/>
                  </a:moveTo>
                  <a:lnTo>
                    <a:pt x="1103918" y="0"/>
                  </a:lnTo>
                  <a:lnTo>
                    <a:pt x="1103918" y="525684"/>
                  </a:lnTo>
                  <a:lnTo>
                    <a:pt x="0" y="525684"/>
                  </a:lnTo>
                  <a:close/>
                </a:path>
              </a:pathLst>
            </a:custGeom>
            <a:solidFill>
              <a:srgbClr val="D9D9D9"/>
            </a:solidFill>
          </p:spPr>
          <p:txBody>
            <a:bodyPr/>
            <a:lstStyle/>
            <a:p>
              <a:endParaRPr lang="de-CH"/>
            </a:p>
          </p:txBody>
        </p:sp>
        <p:sp>
          <p:nvSpPr>
            <p:cNvPr id="18" name="TextBox 18"/>
            <p:cNvSpPr txBox="1"/>
            <p:nvPr/>
          </p:nvSpPr>
          <p:spPr>
            <a:xfrm>
              <a:off x="0" y="0"/>
              <a:ext cx="1103918" cy="525683"/>
            </a:xfrm>
            <a:prstGeom prst="rect">
              <a:avLst/>
            </a:prstGeom>
          </p:spPr>
          <p:txBody>
            <a:bodyPr lIns="50800" tIns="50800" rIns="50800" bIns="50800" rtlCol="0" anchor="ctr"/>
            <a:lstStyle/>
            <a:p>
              <a:pPr algn="ctr">
                <a:lnSpc>
                  <a:spcPts val="2991"/>
                </a:lnSpc>
              </a:pPr>
              <a:r>
                <a:rPr lang="en-US" sz="2493">
                  <a:solidFill>
                    <a:srgbClr val="000000"/>
                  </a:solidFill>
                  <a:latin typeface="DIN Next Slab Pro 2"/>
                </a:rPr>
                <a:t>(soupçon de manquement à l’éthique, respectivement de dopage)</a:t>
              </a:r>
            </a:p>
            <a:p>
              <a:pPr algn="ctr">
                <a:lnSpc>
                  <a:spcPts val="2991"/>
                </a:lnSpc>
              </a:pPr>
              <a:r>
                <a:rPr lang="en-US" sz="2493">
                  <a:solidFill>
                    <a:srgbClr val="000000"/>
                  </a:solidFill>
                  <a:latin typeface="DIN Next Slab Pro 2"/>
                </a:rPr>
                <a:t>Externe</a:t>
              </a:r>
            </a:p>
            <a:p>
              <a:pPr algn="ctr">
                <a:lnSpc>
                  <a:spcPts val="2991"/>
                </a:lnSpc>
              </a:pPr>
              <a:r>
                <a:rPr lang="en-US" sz="2493">
                  <a:solidFill>
                    <a:srgbClr val="000000"/>
                  </a:solidFill>
                  <a:latin typeface="DIN Next Slab Pro 2"/>
                </a:rPr>
                <a:t>Swiss Sport Integrity</a:t>
              </a:r>
            </a:p>
          </p:txBody>
        </p:sp>
      </p:grpSp>
      <p:grpSp>
        <p:nvGrpSpPr>
          <p:cNvPr id="19" name="Group 19"/>
          <p:cNvGrpSpPr/>
          <p:nvPr/>
        </p:nvGrpSpPr>
        <p:grpSpPr>
          <a:xfrm>
            <a:off x="4648780" y="6378892"/>
            <a:ext cx="5473630" cy="624881"/>
            <a:chOff x="0" y="0"/>
            <a:chExt cx="1441614" cy="164578"/>
          </a:xfrm>
        </p:grpSpPr>
        <p:sp>
          <p:nvSpPr>
            <p:cNvPr id="20" name="Freeform 20"/>
            <p:cNvSpPr/>
            <p:nvPr/>
          </p:nvSpPr>
          <p:spPr>
            <a:xfrm>
              <a:off x="0" y="0"/>
              <a:ext cx="1441614" cy="164578"/>
            </a:xfrm>
            <a:custGeom>
              <a:avLst/>
              <a:gdLst/>
              <a:ahLst/>
              <a:cxnLst/>
              <a:rect l="l" t="t" r="r" b="b"/>
              <a:pathLst>
                <a:path w="1441614" h="164578">
                  <a:moveTo>
                    <a:pt x="0" y="0"/>
                  </a:moveTo>
                  <a:lnTo>
                    <a:pt x="1441614" y="0"/>
                  </a:lnTo>
                  <a:lnTo>
                    <a:pt x="1441614" y="164578"/>
                  </a:lnTo>
                  <a:lnTo>
                    <a:pt x="0" y="164578"/>
                  </a:lnTo>
                  <a:close/>
                </a:path>
              </a:pathLst>
            </a:custGeom>
            <a:solidFill>
              <a:srgbClr val="D8232A"/>
            </a:solidFill>
          </p:spPr>
          <p:txBody>
            <a:bodyPr/>
            <a:lstStyle/>
            <a:p>
              <a:endParaRPr lang="de-CH"/>
            </a:p>
          </p:txBody>
        </p:sp>
        <p:sp>
          <p:nvSpPr>
            <p:cNvPr id="21" name="TextBox 21"/>
            <p:cNvSpPr txBox="1"/>
            <p:nvPr/>
          </p:nvSpPr>
          <p:spPr>
            <a:xfrm>
              <a:off x="0" y="0"/>
              <a:ext cx="1441614" cy="164578"/>
            </a:xfrm>
            <a:prstGeom prst="rect">
              <a:avLst/>
            </a:prstGeom>
          </p:spPr>
          <p:txBody>
            <a:bodyPr lIns="50800" tIns="50800" rIns="50800" bIns="50800" rtlCol="0" anchor="ctr"/>
            <a:lstStyle/>
            <a:p>
              <a:pPr algn="ctr">
                <a:lnSpc>
                  <a:spcPts val="2991"/>
                </a:lnSpc>
              </a:pPr>
              <a:r>
                <a:rPr lang="en-US" sz="2493">
                  <a:solidFill>
                    <a:srgbClr val="FFFFFF"/>
                  </a:solidFill>
                  <a:latin typeface="DIN Next Slab Pro 1"/>
                </a:rPr>
                <a:t>Domaine éthique et droit</a:t>
              </a:r>
            </a:p>
          </p:txBody>
        </p:sp>
      </p:grpSp>
      <p:grpSp>
        <p:nvGrpSpPr>
          <p:cNvPr id="22" name="Group 22"/>
          <p:cNvGrpSpPr/>
          <p:nvPr/>
        </p:nvGrpSpPr>
        <p:grpSpPr>
          <a:xfrm>
            <a:off x="2553061" y="7584798"/>
            <a:ext cx="4191438" cy="881529"/>
            <a:chOff x="0" y="0"/>
            <a:chExt cx="1103918" cy="232172"/>
          </a:xfrm>
        </p:grpSpPr>
        <p:sp>
          <p:nvSpPr>
            <p:cNvPr id="23" name="Freeform 23"/>
            <p:cNvSpPr/>
            <p:nvPr/>
          </p:nvSpPr>
          <p:spPr>
            <a:xfrm>
              <a:off x="0" y="0"/>
              <a:ext cx="1103918" cy="232172"/>
            </a:xfrm>
            <a:custGeom>
              <a:avLst/>
              <a:gdLst/>
              <a:ahLst/>
              <a:cxnLst/>
              <a:rect l="l" t="t" r="r" b="b"/>
              <a:pathLst>
                <a:path w="1103918" h="232172">
                  <a:moveTo>
                    <a:pt x="0" y="0"/>
                  </a:moveTo>
                  <a:lnTo>
                    <a:pt x="1103918" y="0"/>
                  </a:lnTo>
                  <a:lnTo>
                    <a:pt x="1103918" y="232172"/>
                  </a:lnTo>
                  <a:lnTo>
                    <a:pt x="0" y="232172"/>
                  </a:lnTo>
                  <a:close/>
                </a:path>
              </a:pathLst>
            </a:custGeom>
            <a:solidFill>
              <a:srgbClr val="D9D9D9"/>
            </a:solidFill>
          </p:spPr>
          <p:txBody>
            <a:bodyPr/>
            <a:lstStyle/>
            <a:p>
              <a:endParaRPr lang="de-CH"/>
            </a:p>
          </p:txBody>
        </p:sp>
        <p:sp>
          <p:nvSpPr>
            <p:cNvPr id="24" name="TextBox 24"/>
            <p:cNvSpPr txBox="1"/>
            <p:nvPr/>
          </p:nvSpPr>
          <p:spPr>
            <a:xfrm>
              <a:off x="0" y="0"/>
              <a:ext cx="1103918" cy="232172"/>
            </a:xfrm>
            <a:prstGeom prst="rect">
              <a:avLst/>
            </a:prstGeom>
          </p:spPr>
          <p:txBody>
            <a:bodyPr lIns="50800" tIns="50800" rIns="50800" bIns="50800" rtlCol="0" anchor="ctr"/>
            <a:lstStyle/>
            <a:p>
              <a:pPr algn="ctr">
                <a:lnSpc>
                  <a:spcPts val="2991"/>
                </a:lnSpc>
              </a:pPr>
              <a:r>
                <a:rPr lang="en-US" sz="2493">
                  <a:solidFill>
                    <a:srgbClr val="000000"/>
                  </a:solidFill>
                  <a:latin typeface="DIN Next Slab Pro 2"/>
                </a:rPr>
                <a:t>Conseil par la commission </a:t>
              </a:r>
              <a:r>
                <a:rPr lang="en-US" sz="2493" err="1">
                  <a:solidFill>
                    <a:srgbClr val="000000"/>
                  </a:solidFill>
                  <a:latin typeface="DIN Next Slab Pro 2"/>
                </a:rPr>
                <a:t>d’éthique</a:t>
              </a:r>
              <a:r>
                <a:rPr lang="en-US" sz="2493">
                  <a:solidFill>
                    <a:srgbClr val="000000"/>
                  </a:solidFill>
                  <a:latin typeface="DIN Next Slab Pro 2"/>
                </a:rPr>
                <a:t> FSG</a:t>
              </a:r>
            </a:p>
          </p:txBody>
        </p:sp>
      </p:grpSp>
      <p:grpSp>
        <p:nvGrpSpPr>
          <p:cNvPr id="25" name="Group 25"/>
          <p:cNvGrpSpPr/>
          <p:nvPr/>
        </p:nvGrpSpPr>
        <p:grpSpPr>
          <a:xfrm>
            <a:off x="8026690" y="7584798"/>
            <a:ext cx="4191438" cy="881529"/>
            <a:chOff x="0" y="0"/>
            <a:chExt cx="1103918" cy="232172"/>
          </a:xfrm>
        </p:grpSpPr>
        <p:sp>
          <p:nvSpPr>
            <p:cNvPr id="26" name="Freeform 26"/>
            <p:cNvSpPr/>
            <p:nvPr/>
          </p:nvSpPr>
          <p:spPr>
            <a:xfrm>
              <a:off x="0" y="0"/>
              <a:ext cx="1103918" cy="232172"/>
            </a:xfrm>
            <a:custGeom>
              <a:avLst/>
              <a:gdLst/>
              <a:ahLst/>
              <a:cxnLst/>
              <a:rect l="l" t="t" r="r" b="b"/>
              <a:pathLst>
                <a:path w="1103918" h="232172">
                  <a:moveTo>
                    <a:pt x="0" y="0"/>
                  </a:moveTo>
                  <a:lnTo>
                    <a:pt x="1103918" y="0"/>
                  </a:lnTo>
                  <a:lnTo>
                    <a:pt x="1103918" y="232172"/>
                  </a:lnTo>
                  <a:lnTo>
                    <a:pt x="0" y="232172"/>
                  </a:lnTo>
                  <a:close/>
                </a:path>
              </a:pathLst>
            </a:custGeom>
            <a:solidFill>
              <a:srgbClr val="D9D9D9"/>
            </a:solidFill>
          </p:spPr>
          <p:txBody>
            <a:bodyPr/>
            <a:lstStyle/>
            <a:p>
              <a:endParaRPr lang="de-CH"/>
            </a:p>
          </p:txBody>
        </p:sp>
        <p:sp>
          <p:nvSpPr>
            <p:cNvPr id="27" name="TextBox 27"/>
            <p:cNvSpPr txBox="1"/>
            <p:nvPr/>
          </p:nvSpPr>
          <p:spPr>
            <a:xfrm>
              <a:off x="0" y="0"/>
              <a:ext cx="1103918" cy="232172"/>
            </a:xfrm>
            <a:prstGeom prst="rect">
              <a:avLst/>
            </a:prstGeom>
          </p:spPr>
          <p:txBody>
            <a:bodyPr lIns="50800" tIns="50800" rIns="50800" bIns="50800" rtlCol="0" anchor="ctr"/>
            <a:lstStyle/>
            <a:p>
              <a:pPr algn="ctr">
                <a:lnSpc>
                  <a:spcPts val="2991"/>
                </a:lnSpc>
              </a:pPr>
              <a:r>
                <a:rPr lang="en-US" sz="2493">
                  <a:solidFill>
                    <a:srgbClr val="000000"/>
                  </a:solidFill>
                  <a:latin typeface="DIN Next Slab Pro 2"/>
                </a:rPr>
                <a:t>Conseil par Swiss Sport Integrity</a:t>
              </a:r>
            </a:p>
          </p:txBody>
        </p:sp>
      </p:grpSp>
      <p:grpSp>
        <p:nvGrpSpPr>
          <p:cNvPr id="28" name="Group 28"/>
          <p:cNvGrpSpPr/>
          <p:nvPr/>
        </p:nvGrpSpPr>
        <p:grpSpPr>
          <a:xfrm>
            <a:off x="5289876" y="8817535"/>
            <a:ext cx="4191438" cy="957729"/>
            <a:chOff x="0" y="0"/>
            <a:chExt cx="1103918" cy="252242"/>
          </a:xfrm>
        </p:grpSpPr>
        <p:sp>
          <p:nvSpPr>
            <p:cNvPr id="29" name="Freeform 29"/>
            <p:cNvSpPr/>
            <p:nvPr/>
          </p:nvSpPr>
          <p:spPr>
            <a:xfrm>
              <a:off x="0" y="0"/>
              <a:ext cx="1103918" cy="252242"/>
            </a:xfrm>
            <a:custGeom>
              <a:avLst/>
              <a:gdLst/>
              <a:ahLst/>
              <a:cxnLst/>
              <a:rect l="l" t="t" r="r" b="b"/>
              <a:pathLst>
                <a:path w="1103918" h="252242">
                  <a:moveTo>
                    <a:pt x="0" y="0"/>
                  </a:moveTo>
                  <a:lnTo>
                    <a:pt x="1103918" y="0"/>
                  </a:lnTo>
                  <a:lnTo>
                    <a:pt x="1103918" y="252242"/>
                  </a:lnTo>
                  <a:lnTo>
                    <a:pt x="0" y="252242"/>
                  </a:lnTo>
                  <a:close/>
                </a:path>
              </a:pathLst>
            </a:custGeom>
            <a:solidFill>
              <a:srgbClr val="D9D9D9"/>
            </a:solidFill>
            <a:ln w="38100" cap="sq">
              <a:solidFill>
                <a:srgbClr val="D8232A"/>
              </a:solidFill>
              <a:prstDash val="solid"/>
              <a:miter/>
            </a:ln>
          </p:spPr>
          <p:txBody>
            <a:bodyPr/>
            <a:lstStyle/>
            <a:p>
              <a:endParaRPr lang="de-CH"/>
            </a:p>
          </p:txBody>
        </p:sp>
        <p:sp>
          <p:nvSpPr>
            <p:cNvPr id="30" name="TextBox 30"/>
            <p:cNvSpPr txBox="1"/>
            <p:nvPr/>
          </p:nvSpPr>
          <p:spPr>
            <a:xfrm>
              <a:off x="0" y="0"/>
              <a:ext cx="1103918" cy="252242"/>
            </a:xfrm>
            <a:prstGeom prst="rect">
              <a:avLst/>
            </a:prstGeom>
          </p:spPr>
          <p:txBody>
            <a:bodyPr lIns="50800" tIns="50800" rIns="50800" bIns="50800" rtlCol="0" anchor="ctr"/>
            <a:lstStyle/>
            <a:p>
              <a:pPr algn="ctr">
                <a:lnSpc>
                  <a:spcPts val="2991"/>
                </a:lnSpc>
              </a:pPr>
              <a:r>
                <a:rPr lang="en-US" sz="2493" err="1">
                  <a:solidFill>
                    <a:srgbClr val="000000"/>
                  </a:solidFill>
                  <a:latin typeface="DIN Next Slab Pro 2"/>
                </a:rPr>
                <a:t>Signalement</a:t>
              </a:r>
              <a:r>
                <a:rPr lang="en-US" sz="2493">
                  <a:solidFill>
                    <a:srgbClr val="000000"/>
                  </a:solidFill>
                  <a:latin typeface="DIN Next Slab Pro 2"/>
                </a:rPr>
                <a:t> </a:t>
              </a:r>
              <a:r>
                <a:rPr lang="en-US" sz="2493" err="1">
                  <a:solidFill>
                    <a:srgbClr val="000000"/>
                  </a:solidFill>
                  <a:latin typeface="DIN Next Slab Pro 2"/>
                </a:rPr>
                <a:t>auprès</a:t>
              </a:r>
              <a:r>
                <a:rPr lang="en-US" sz="2493">
                  <a:solidFill>
                    <a:srgbClr val="000000"/>
                  </a:solidFill>
                  <a:latin typeface="DIN Next Slab Pro 2"/>
                </a:rPr>
                <a:t> de Swiss Sport Integrity</a:t>
              </a:r>
            </a:p>
          </p:txBody>
        </p:sp>
      </p:grpSp>
      <p:sp>
        <p:nvSpPr>
          <p:cNvPr id="31" name="AutoShape 31"/>
          <p:cNvSpPr/>
          <p:nvPr/>
        </p:nvSpPr>
        <p:spPr>
          <a:xfrm>
            <a:off x="7385594" y="4023424"/>
            <a:ext cx="0" cy="2355467"/>
          </a:xfrm>
          <a:prstGeom prst="line">
            <a:avLst/>
          </a:prstGeom>
          <a:ln w="38100" cap="flat">
            <a:solidFill>
              <a:srgbClr val="000000"/>
            </a:solidFill>
            <a:prstDash val="sysDot"/>
            <a:headEnd type="none" w="sm" len="sm"/>
            <a:tailEnd type="arrow" w="med" len="sm"/>
          </a:ln>
        </p:spPr>
        <p:txBody>
          <a:bodyPr/>
          <a:lstStyle/>
          <a:p>
            <a:endParaRPr lang="de-CH"/>
          </a:p>
        </p:txBody>
      </p:sp>
      <p:sp>
        <p:nvSpPr>
          <p:cNvPr id="32" name="AutoShape 32"/>
          <p:cNvSpPr/>
          <p:nvPr/>
        </p:nvSpPr>
        <p:spPr>
          <a:xfrm flipH="1">
            <a:off x="5238293" y="4023424"/>
            <a:ext cx="2128251" cy="0"/>
          </a:xfrm>
          <a:prstGeom prst="line">
            <a:avLst/>
          </a:prstGeom>
          <a:ln w="38100" cap="flat">
            <a:solidFill>
              <a:srgbClr val="000000"/>
            </a:solidFill>
            <a:prstDash val="sysDot"/>
            <a:headEnd type="none" w="sm" len="sm"/>
            <a:tailEnd type="none" w="sm" len="sm"/>
          </a:ln>
        </p:spPr>
        <p:txBody>
          <a:bodyPr/>
          <a:lstStyle/>
          <a:p>
            <a:endParaRPr lang="de-CH"/>
          </a:p>
        </p:txBody>
      </p:sp>
      <p:sp>
        <p:nvSpPr>
          <p:cNvPr id="33" name="AutoShape 33"/>
          <p:cNvSpPr/>
          <p:nvPr/>
        </p:nvSpPr>
        <p:spPr>
          <a:xfrm>
            <a:off x="1356372" y="9296400"/>
            <a:ext cx="3933504" cy="0"/>
          </a:xfrm>
          <a:prstGeom prst="line">
            <a:avLst/>
          </a:prstGeom>
          <a:ln w="38100" cap="flat">
            <a:solidFill>
              <a:srgbClr val="000000"/>
            </a:solidFill>
            <a:prstDash val="solid"/>
            <a:headEnd type="none" w="sm" len="sm"/>
            <a:tailEnd type="triangle" w="lg" len="med"/>
          </a:ln>
        </p:spPr>
        <p:txBody>
          <a:bodyPr/>
          <a:lstStyle/>
          <a:p>
            <a:endParaRPr lang="de-CH"/>
          </a:p>
        </p:txBody>
      </p:sp>
      <p:sp>
        <p:nvSpPr>
          <p:cNvPr id="34" name="AutoShape 34"/>
          <p:cNvSpPr/>
          <p:nvPr/>
        </p:nvSpPr>
        <p:spPr>
          <a:xfrm flipH="1" flipV="1">
            <a:off x="1356372" y="5797867"/>
            <a:ext cx="0" cy="3479483"/>
          </a:xfrm>
          <a:prstGeom prst="line">
            <a:avLst/>
          </a:prstGeom>
          <a:ln w="38100" cap="flat">
            <a:solidFill>
              <a:srgbClr val="000000"/>
            </a:solidFill>
            <a:prstDash val="solid"/>
            <a:headEnd type="none" w="sm" len="sm"/>
            <a:tailEnd type="none" w="sm" len="sm"/>
          </a:ln>
        </p:spPr>
        <p:txBody>
          <a:bodyPr/>
          <a:lstStyle/>
          <a:p>
            <a:endParaRPr lang="de-CH"/>
          </a:p>
        </p:txBody>
      </p:sp>
      <p:sp>
        <p:nvSpPr>
          <p:cNvPr id="35" name="AutoShape 35"/>
          <p:cNvSpPr/>
          <p:nvPr/>
        </p:nvSpPr>
        <p:spPr>
          <a:xfrm>
            <a:off x="7366544" y="7003773"/>
            <a:ext cx="19050" cy="1813763"/>
          </a:xfrm>
          <a:prstGeom prst="line">
            <a:avLst/>
          </a:prstGeom>
          <a:ln w="38100" cap="flat">
            <a:solidFill>
              <a:srgbClr val="000000"/>
            </a:solidFill>
            <a:prstDash val="sysDot"/>
            <a:headEnd type="none" w="sm" len="sm"/>
            <a:tailEnd type="arrow" w="med" len="sm"/>
          </a:ln>
        </p:spPr>
        <p:txBody>
          <a:bodyPr/>
          <a:lstStyle/>
          <a:p>
            <a:endParaRPr lang="de-CH"/>
          </a:p>
        </p:txBody>
      </p:sp>
      <p:sp>
        <p:nvSpPr>
          <p:cNvPr id="36" name="AutoShape 36"/>
          <p:cNvSpPr/>
          <p:nvPr/>
        </p:nvSpPr>
        <p:spPr>
          <a:xfrm>
            <a:off x="7404644" y="4916337"/>
            <a:ext cx="1994071" cy="0"/>
          </a:xfrm>
          <a:prstGeom prst="line">
            <a:avLst/>
          </a:prstGeom>
          <a:ln w="38100" cap="flat">
            <a:solidFill>
              <a:srgbClr val="000000"/>
            </a:solidFill>
            <a:prstDash val="solid"/>
            <a:headEnd type="none" w="sm" len="sm"/>
            <a:tailEnd type="none" w="sm" len="sm"/>
          </a:ln>
        </p:spPr>
        <p:txBody>
          <a:bodyPr/>
          <a:lstStyle/>
          <a:p>
            <a:endParaRPr lang="de-CH"/>
          </a:p>
        </p:txBody>
      </p:sp>
      <p:sp>
        <p:nvSpPr>
          <p:cNvPr id="38" name="TextBox 38"/>
          <p:cNvSpPr txBox="1"/>
          <p:nvPr/>
        </p:nvSpPr>
        <p:spPr>
          <a:xfrm>
            <a:off x="1028700" y="1295116"/>
            <a:ext cx="16230600" cy="751840"/>
          </a:xfrm>
          <a:prstGeom prst="rect">
            <a:avLst/>
          </a:prstGeom>
        </p:spPr>
        <p:txBody>
          <a:bodyPr lIns="0" tIns="0" rIns="0" bIns="0" rtlCol="0" anchor="t">
            <a:spAutoFit/>
          </a:bodyPr>
          <a:lstStyle/>
          <a:p>
            <a:pPr>
              <a:lnSpc>
                <a:spcPts val="5600"/>
              </a:lnSpc>
              <a:spcBef>
                <a:spcPct val="0"/>
              </a:spcBef>
            </a:pPr>
            <a:r>
              <a:rPr lang="en-US" sz="5600" err="1">
                <a:solidFill>
                  <a:srgbClr val="000000"/>
                </a:solidFill>
                <a:latin typeface="DIN Next Slab Pro 2"/>
              </a:rPr>
              <a:t>Signalement</a:t>
            </a:r>
            <a:endParaRPr lang="en-US" sz="5600">
              <a:solidFill>
                <a:srgbClr val="000000"/>
              </a:solidFill>
              <a:latin typeface="DIN Next Slab Pro 2"/>
            </a:endParaRPr>
          </a:p>
        </p:txBody>
      </p:sp>
      <p:sp>
        <p:nvSpPr>
          <p:cNvPr id="39" name="TextBox 39"/>
          <p:cNvSpPr txBox="1"/>
          <p:nvPr/>
        </p:nvSpPr>
        <p:spPr>
          <a:xfrm>
            <a:off x="14325600" y="6050355"/>
            <a:ext cx="3851970" cy="742950"/>
          </a:xfrm>
          <a:prstGeom prst="rect">
            <a:avLst/>
          </a:prstGeom>
        </p:spPr>
        <p:txBody>
          <a:bodyPr lIns="0" tIns="0" rIns="0" bIns="0" rtlCol="0" anchor="t">
            <a:spAutoFit/>
          </a:bodyPr>
          <a:lstStyle/>
          <a:p>
            <a:pPr algn="ctr">
              <a:lnSpc>
                <a:spcPts val="2991"/>
              </a:lnSpc>
            </a:pPr>
            <a:r>
              <a:rPr lang="en-US" sz="2300" err="1">
                <a:solidFill>
                  <a:srgbClr val="000000"/>
                </a:solidFill>
                <a:latin typeface="DIN Next Slab Pro 1"/>
              </a:rPr>
              <a:t>Schéma</a:t>
            </a:r>
            <a:r>
              <a:rPr lang="en-US" sz="2300">
                <a:solidFill>
                  <a:srgbClr val="000000"/>
                </a:solidFill>
                <a:latin typeface="DIN Next Slab Pro 1"/>
              </a:rPr>
              <a:t> </a:t>
            </a:r>
            <a:r>
              <a:rPr lang="en-US" sz="2300" err="1">
                <a:solidFill>
                  <a:srgbClr val="000000"/>
                </a:solidFill>
                <a:latin typeface="DIN Next Slab Pro 1"/>
              </a:rPr>
              <a:t>d’intervention</a:t>
            </a:r>
            <a:r>
              <a:rPr lang="en-US" sz="2300">
                <a:solidFill>
                  <a:srgbClr val="000000"/>
                </a:solidFill>
                <a:latin typeface="DIN Next Slab Pro 1"/>
              </a:rPr>
              <a:t> FSG</a:t>
            </a:r>
          </a:p>
          <a:p>
            <a:pPr algn="ctr">
              <a:lnSpc>
                <a:spcPts val="2991"/>
              </a:lnSpc>
              <a:spcBef>
                <a:spcPct val="0"/>
              </a:spcBef>
            </a:pPr>
            <a:endParaRPr lang="en-US" sz="2300">
              <a:solidFill>
                <a:srgbClr val="000000"/>
              </a:solidFill>
              <a:latin typeface="DIN Next Slab Pro 1"/>
            </a:endParaRPr>
          </a:p>
        </p:txBody>
      </p:sp>
      <p:pic>
        <p:nvPicPr>
          <p:cNvPr id="41" name="Grafik 40" descr="Ein Bild, das Muster, Quadrat, Pixel, nähen enthält.&#10;&#10;Automatisch generierte Beschreibung">
            <a:extLst>
              <a:ext uri="{FF2B5EF4-FFF2-40B4-BE49-F238E27FC236}">
                <a16:creationId xmlns:a16="http://schemas.microsoft.com/office/drawing/2014/main" id="{00651743-0244-A981-588B-B110D7964C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38772" y="6378891"/>
            <a:ext cx="3873028" cy="387302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a:p>
        </p:txBody>
      </p:sp>
      <p:sp>
        <p:nvSpPr>
          <p:cNvPr id="3" name="Freeform 3"/>
          <p:cNvSpPr/>
          <p:nvPr/>
        </p:nvSpPr>
        <p:spPr>
          <a:xfrm>
            <a:off x="-1002723" y="3252414"/>
            <a:ext cx="15734751" cy="2738360"/>
          </a:xfrm>
          <a:custGeom>
            <a:avLst/>
            <a:gdLst/>
            <a:ahLst/>
            <a:cxnLst/>
            <a:rect l="l" t="t" r="r" b="b"/>
            <a:pathLst>
              <a:path w="15734751" h="2738360">
                <a:moveTo>
                  <a:pt x="0" y="0"/>
                </a:moveTo>
                <a:lnTo>
                  <a:pt x="15734751" y="0"/>
                </a:lnTo>
                <a:lnTo>
                  <a:pt x="15734751" y="2738360"/>
                </a:lnTo>
                <a:lnTo>
                  <a:pt x="0" y="2738360"/>
                </a:lnTo>
                <a:lnTo>
                  <a:pt x="0" y="0"/>
                </a:lnTo>
                <a:close/>
              </a:path>
            </a:pathLst>
          </a:custGeom>
          <a:blipFill>
            <a:blip r:embed="rId5">
              <a:extLst>
                <a:ext uri="{96DAC541-7B7A-43D3-8B79-37D633B846F1}">
                  <asvg:svgBlip xmlns:asvg="http://schemas.microsoft.com/office/drawing/2016/SVG/main" r:embed="rId6"/>
                </a:ext>
              </a:extLst>
            </a:blip>
            <a:stretch>
              <a:fillRect t="-21938"/>
            </a:stretch>
          </a:blipFill>
        </p:spPr>
        <p:txBody>
          <a:bodyPr/>
          <a:lstStyle/>
          <a:p>
            <a:endParaRPr lang="de-CH"/>
          </a:p>
        </p:txBody>
      </p:sp>
      <p:sp>
        <p:nvSpPr>
          <p:cNvPr id="4" name="Freeform 4"/>
          <p:cNvSpPr/>
          <p:nvPr/>
        </p:nvSpPr>
        <p:spPr>
          <a:xfrm>
            <a:off x="3379437" y="6858086"/>
            <a:ext cx="15734751" cy="2738360"/>
          </a:xfrm>
          <a:custGeom>
            <a:avLst/>
            <a:gdLst/>
            <a:ahLst/>
            <a:cxnLst/>
            <a:rect l="l" t="t" r="r" b="b"/>
            <a:pathLst>
              <a:path w="15734751" h="2738360">
                <a:moveTo>
                  <a:pt x="0" y="0"/>
                </a:moveTo>
                <a:lnTo>
                  <a:pt x="15734751" y="0"/>
                </a:lnTo>
                <a:lnTo>
                  <a:pt x="15734751" y="2738360"/>
                </a:lnTo>
                <a:lnTo>
                  <a:pt x="0" y="2738360"/>
                </a:lnTo>
                <a:lnTo>
                  <a:pt x="0" y="0"/>
                </a:lnTo>
                <a:close/>
              </a:path>
            </a:pathLst>
          </a:custGeom>
          <a:blipFill>
            <a:blip r:embed="rId5">
              <a:extLst>
                <a:ext uri="{96DAC541-7B7A-43D3-8B79-37D633B846F1}">
                  <asvg:svgBlip xmlns:asvg="http://schemas.microsoft.com/office/drawing/2016/SVG/main" r:embed="rId6"/>
                </a:ext>
              </a:extLst>
            </a:blip>
            <a:stretch>
              <a:fillRect t="-21938"/>
            </a:stretch>
          </a:blipFill>
        </p:spPr>
        <p:txBody>
          <a:bodyPr/>
          <a:lstStyle/>
          <a:p>
            <a:endParaRPr lang="de-CH"/>
          </a:p>
        </p:txBody>
      </p:sp>
      <p:sp>
        <p:nvSpPr>
          <p:cNvPr id="5" name="Freeform 5"/>
          <p:cNvSpPr/>
          <p:nvPr/>
        </p:nvSpPr>
        <p:spPr>
          <a:xfrm>
            <a:off x="12888145" y="7338737"/>
            <a:ext cx="4371155" cy="1777058"/>
          </a:xfrm>
          <a:custGeom>
            <a:avLst/>
            <a:gdLst/>
            <a:ahLst/>
            <a:cxnLst/>
            <a:rect l="l" t="t" r="r" b="b"/>
            <a:pathLst>
              <a:path w="4371155" h="1777058">
                <a:moveTo>
                  <a:pt x="0" y="0"/>
                </a:moveTo>
                <a:lnTo>
                  <a:pt x="4371155" y="0"/>
                </a:lnTo>
                <a:lnTo>
                  <a:pt x="4371155" y="1777058"/>
                </a:lnTo>
                <a:lnTo>
                  <a:pt x="0" y="1777058"/>
                </a:lnTo>
                <a:lnTo>
                  <a:pt x="0" y="0"/>
                </a:lnTo>
                <a:close/>
              </a:path>
            </a:pathLst>
          </a:custGeom>
          <a:blipFill>
            <a:blip r:embed="rId7"/>
            <a:stretch>
              <a:fillRect/>
            </a:stretch>
          </a:blipFill>
        </p:spPr>
        <p:txBody>
          <a:bodyPr/>
          <a:lstStyle/>
          <a:p>
            <a:endParaRPr lang="de-CH"/>
          </a:p>
        </p:txBody>
      </p:sp>
      <p:sp>
        <p:nvSpPr>
          <p:cNvPr id="6" name="Freeform 6"/>
          <p:cNvSpPr/>
          <p:nvPr/>
        </p:nvSpPr>
        <p:spPr>
          <a:xfrm>
            <a:off x="5604059" y="4378707"/>
            <a:ext cx="1812284" cy="548216"/>
          </a:xfrm>
          <a:custGeom>
            <a:avLst/>
            <a:gdLst/>
            <a:ahLst/>
            <a:cxnLst/>
            <a:rect l="l" t="t" r="r" b="b"/>
            <a:pathLst>
              <a:path w="1812284" h="548216">
                <a:moveTo>
                  <a:pt x="0" y="0"/>
                </a:moveTo>
                <a:lnTo>
                  <a:pt x="1812284" y="0"/>
                </a:lnTo>
                <a:lnTo>
                  <a:pt x="1812284" y="548216"/>
                </a:lnTo>
                <a:lnTo>
                  <a:pt x="0" y="54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CH"/>
          </a:p>
        </p:txBody>
      </p:sp>
      <p:sp>
        <p:nvSpPr>
          <p:cNvPr id="7" name="Freeform 7"/>
          <p:cNvSpPr/>
          <p:nvPr/>
        </p:nvSpPr>
        <p:spPr>
          <a:xfrm rot="-10800000">
            <a:off x="10819415" y="8118764"/>
            <a:ext cx="1812284" cy="548216"/>
          </a:xfrm>
          <a:custGeom>
            <a:avLst/>
            <a:gdLst/>
            <a:ahLst/>
            <a:cxnLst/>
            <a:rect l="l" t="t" r="r" b="b"/>
            <a:pathLst>
              <a:path w="1812284" h="548216">
                <a:moveTo>
                  <a:pt x="0" y="0"/>
                </a:moveTo>
                <a:lnTo>
                  <a:pt x="1812284" y="0"/>
                </a:lnTo>
                <a:lnTo>
                  <a:pt x="1812284" y="548216"/>
                </a:lnTo>
                <a:lnTo>
                  <a:pt x="0" y="5482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CH"/>
          </a:p>
        </p:txBody>
      </p:sp>
      <p:sp>
        <p:nvSpPr>
          <p:cNvPr id="8" name="Freeform 8"/>
          <p:cNvSpPr/>
          <p:nvPr/>
        </p:nvSpPr>
        <p:spPr>
          <a:xfrm>
            <a:off x="1046855" y="3589813"/>
            <a:ext cx="3913653" cy="2063563"/>
          </a:xfrm>
          <a:custGeom>
            <a:avLst/>
            <a:gdLst/>
            <a:ahLst/>
            <a:cxnLst/>
            <a:rect l="l" t="t" r="r" b="b"/>
            <a:pathLst>
              <a:path w="3913653" h="2063563">
                <a:moveTo>
                  <a:pt x="0" y="0"/>
                </a:moveTo>
                <a:lnTo>
                  <a:pt x="3913653" y="0"/>
                </a:lnTo>
                <a:lnTo>
                  <a:pt x="3913653" y="2063563"/>
                </a:lnTo>
                <a:lnTo>
                  <a:pt x="0" y="20635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CH"/>
          </a:p>
        </p:txBody>
      </p:sp>
      <p:sp>
        <p:nvSpPr>
          <p:cNvPr id="9" name="TextBox 9"/>
          <p:cNvSpPr txBox="1"/>
          <p:nvPr/>
        </p:nvSpPr>
        <p:spPr>
          <a:xfrm>
            <a:off x="1028700" y="1295116"/>
            <a:ext cx="16230600" cy="751840"/>
          </a:xfrm>
          <a:prstGeom prst="rect">
            <a:avLst/>
          </a:prstGeom>
        </p:spPr>
        <p:txBody>
          <a:bodyPr lIns="0" tIns="0" rIns="0" bIns="0" rtlCol="0" anchor="t">
            <a:spAutoFit/>
          </a:bodyPr>
          <a:lstStyle/>
          <a:p>
            <a:pPr>
              <a:lnSpc>
                <a:spcPts val="5600"/>
              </a:lnSpc>
              <a:spcBef>
                <a:spcPct val="0"/>
              </a:spcBef>
            </a:pPr>
            <a:r>
              <a:rPr lang="en-US" sz="5600">
                <a:solidFill>
                  <a:srgbClr val="000000"/>
                </a:solidFill>
                <a:latin typeface="DIN Next Slab Pro 2"/>
              </a:rPr>
              <a:t>Services de </a:t>
            </a:r>
            <a:r>
              <a:rPr lang="en-US" sz="5600" err="1">
                <a:solidFill>
                  <a:srgbClr val="000000"/>
                </a:solidFill>
                <a:latin typeface="DIN Next Slab Pro 2"/>
              </a:rPr>
              <a:t>signalement</a:t>
            </a:r>
            <a:endParaRPr lang="en-US" sz="5600">
              <a:solidFill>
                <a:srgbClr val="000000"/>
              </a:solidFill>
              <a:latin typeface="DIN Next Slab Pro 2"/>
            </a:endParaRPr>
          </a:p>
        </p:txBody>
      </p:sp>
      <p:sp>
        <p:nvSpPr>
          <p:cNvPr id="10" name="TextBox 10"/>
          <p:cNvSpPr txBox="1"/>
          <p:nvPr/>
        </p:nvSpPr>
        <p:spPr>
          <a:xfrm>
            <a:off x="7623252" y="4369182"/>
            <a:ext cx="3623560" cy="495300"/>
          </a:xfrm>
          <a:prstGeom prst="rect">
            <a:avLst/>
          </a:prstGeom>
        </p:spPr>
        <p:txBody>
          <a:bodyPr lIns="0" tIns="0" rIns="0" bIns="0" rtlCol="0" anchor="t">
            <a:spAutoFit/>
          </a:bodyPr>
          <a:lstStyle/>
          <a:p>
            <a:pPr algn="ctr">
              <a:lnSpc>
                <a:spcPts val="3831"/>
              </a:lnSpc>
              <a:spcBef>
                <a:spcPct val="0"/>
              </a:spcBef>
            </a:pPr>
            <a:r>
              <a:rPr lang="en-US" sz="3193">
                <a:solidFill>
                  <a:srgbClr val="FFFFFF"/>
                </a:solidFill>
                <a:latin typeface="DIN Next Slab Pro 1"/>
              </a:rPr>
              <a:t>sportintegrity.ch</a:t>
            </a:r>
          </a:p>
        </p:txBody>
      </p:sp>
      <p:sp>
        <p:nvSpPr>
          <p:cNvPr id="11" name="TextBox 11"/>
          <p:cNvSpPr txBox="1"/>
          <p:nvPr/>
        </p:nvSpPr>
        <p:spPr>
          <a:xfrm>
            <a:off x="4536070" y="8109239"/>
            <a:ext cx="5760547" cy="495300"/>
          </a:xfrm>
          <a:prstGeom prst="rect">
            <a:avLst/>
          </a:prstGeom>
        </p:spPr>
        <p:txBody>
          <a:bodyPr lIns="0" tIns="0" rIns="0" bIns="0" rtlCol="0" anchor="t">
            <a:spAutoFit/>
          </a:bodyPr>
          <a:lstStyle/>
          <a:p>
            <a:pPr algn="ctr">
              <a:lnSpc>
                <a:spcPts val="3831"/>
              </a:lnSpc>
              <a:spcBef>
                <a:spcPct val="0"/>
              </a:spcBef>
            </a:pPr>
            <a:r>
              <a:rPr lang="en-US" sz="3193">
                <a:solidFill>
                  <a:srgbClr val="FFFFFF"/>
                </a:solidFill>
                <a:latin typeface="DIN Next Slab Pro 1"/>
              </a:rPr>
              <a:t>gymnasticsethicfoundation.org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a:p>
        </p:txBody>
      </p:sp>
      <p:sp>
        <p:nvSpPr>
          <p:cNvPr id="3" name="Freeform 3"/>
          <p:cNvSpPr/>
          <p:nvPr/>
        </p:nvSpPr>
        <p:spPr>
          <a:xfrm>
            <a:off x="8469144" y="2321380"/>
            <a:ext cx="12029333" cy="2093496"/>
          </a:xfrm>
          <a:custGeom>
            <a:avLst/>
            <a:gdLst/>
            <a:ahLst/>
            <a:cxnLst/>
            <a:rect l="l" t="t" r="r" b="b"/>
            <a:pathLst>
              <a:path w="12029333" h="2093496">
                <a:moveTo>
                  <a:pt x="0" y="0"/>
                </a:moveTo>
                <a:lnTo>
                  <a:pt x="12029333" y="0"/>
                </a:lnTo>
                <a:lnTo>
                  <a:pt x="12029333" y="2093497"/>
                </a:lnTo>
                <a:lnTo>
                  <a:pt x="0" y="2093497"/>
                </a:lnTo>
                <a:lnTo>
                  <a:pt x="0" y="0"/>
                </a:lnTo>
                <a:close/>
              </a:path>
            </a:pathLst>
          </a:custGeom>
          <a:blipFill>
            <a:blip r:embed="rId5">
              <a:extLst>
                <a:ext uri="{96DAC541-7B7A-43D3-8B79-37D633B846F1}">
                  <asvg:svgBlip xmlns:asvg="http://schemas.microsoft.com/office/drawing/2016/SVG/main" r:embed="rId6"/>
                </a:ext>
              </a:extLst>
            </a:blip>
            <a:stretch>
              <a:fillRect t="-21938"/>
            </a:stretch>
          </a:blipFill>
        </p:spPr>
        <p:txBody>
          <a:bodyPr/>
          <a:lstStyle/>
          <a:p>
            <a:endParaRPr lang="de-CH"/>
          </a:p>
        </p:txBody>
      </p:sp>
      <p:sp>
        <p:nvSpPr>
          <p:cNvPr id="4" name="Freeform 4"/>
          <p:cNvSpPr/>
          <p:nvPr/>
        </p:nvSpPr>
        <p:spPr>
          <a:xfrm>
            <a:off x="-1187180" y="4969711"/>
            <a:ext cx="12109680" cy="2107479"/>
          </a:xfrm>
          <a:custGeom>
            <a:avLst/>
            <a:gdLst/>
            <a:ahLst/>
            <a:cxnLst/>
            <a:rect l="l" t="t" r="r" b="b"/>
            <a:pathLst>
              <a:path w="12109680" h="2107479">
                <a:moveTo>
                  <a:pt x="0" y="0"/>
                </a:moveTo>
                <a:lnTo>
                  <a:pt x="12109679" y="0"/>
                </a:lnTo>
                <a:lnTo>
                  <a:pt x="12109679" y="2107479"/>
                </a:lnTo>
                <a:lnTo>
                  <a:pt x="0" y="2107479"/>
                </a:lnTo>
                <a:lnTo>
                  <a:pt x="0" y="0"/>
                </a:lnTo>
                <a:close/>
              </a:path>
            </a:pathLst>
          </a:custGeom>
          <a:blipFill>
            <a:blip r:embed="rId5">
              <a:extLst>
                <a:ext uri="{96DAC541-7B7A-43D3-8B79-37D633B846F1}">
                  <asvg:svgBlip xmlns:asvg="http://schemas.microsoft.com/office/drawing/2016/SVG/main" r:embed="rId6"/>
                </a:ext>
              </a:extLst>
            </a:blip>
            <a:stretch>
              <a:fillRect t="-21938"/>
            </a:stretch>
          </a:blipFill>
        </p:spPr>
        <p:txBody>
          <a:bodyPr/>
          <a:lstStyle/>
          <a:p>
            <a:endParaRPr lang="de-CH"/>
          </a:p>
        </p:txBody>
      </p:sp>
      <p:sp>
        <p:nvSpPr>
          <p:cNvPr id="5" name="Freeform 5"/>
          <p:cNvSpPr/>
          <p:nvPr/>
        </p:nvSpPr>
        <p:spPr>
          <a:xfrm>
            <a:off x="4079201" y="5676840"/>
            <a:ext cx="1812284" cy="548216"/>
          </a:xfrm>
          <a:custGeom>
            <a:avLst/>
            <a:gdLst/>
            <a:ahLst/>
            <a:cxnLst/>
            <a:rect l="l" t="t" r="r" b="b"/>
            <a:pathLst>
              <a:path w="1812284" h="548216">
                <a:moveTo>
                  <a:pt x="0" y="0"/>
                </a:moveTo>
                <a:lnTo>
                  <a:pt x="1812285" y="0"/>
                </a:lnTo>
                <a:lnTo>
                  <a:pt x="1812285" y="548216"/>
                </a:lnTo>
                <a:lnTo>
                  <a:pt x="0" y="54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CH"/>
          </a:p>
        </p:txBody>
      </p:sp>
      <p:sp>
        <p:nvSpPr>
          <p:cNvPr id="6" name="Freeform 6"/>
          <p:cNvSpPr/>
          <p:nvPr/>
        </p:nvSpPr>
        <p:spPr>
          <a:xfrm rot="-10800000">
            <a:off x="13892651" y="3142029"/>
            <a:ext cx="1812284" cy="548216"/>
          </a:xfrm>
          <a:custGeom>
            <a:avLst/>
            <a:gdLst/>
            <a:ahLst/>
            <a:cxnLst/>
            <a:rect l="l" t="t" r="r" b="b"/>
            <a:pathLst>
              <a:path w="1812284" h="548216">
                <a:moveTo>
                  <a:pt x="0" y="0"/>
                </a:moveTo>
                <a:lnTo>
                  <a:pt x="1812285" y="0"/>
                </a:lnTo>
                <a:lnTo>
                  <a:pt x="1812285" y="548216"/>
                </a:lnTo>
                <a:lnTo>
                  <a:pt x="0" y="54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CH"/>
          </a:p>
        </p:txBody>
      </p:sp>
      <p:sp>
        <p:nvSpPr>
          <p:cNvPr id="7" name="Freeform 7"/>
          <p:cNvSpPr/>
          <p:nvPr/>
        </p:nvSpPr>
        <p:spPr>
          <a:xfrm>
            <a:off x="15704936" y="2046957"/>
            <a:ext cx="2444077" cy="2545914"/>
          </a:xfrm>
          <a:custGeom>
            <a:avLst/>
            <a:gdLst/>
            <a:ahLst/>
            <a:cxnLst/>
            <a:rect l="l" t="t" r="r" b="b"/>
            <a:pathLst>
              <a:path w="2444077" h="2545914">
                <a:moveTo>
                  <a:pt x="0" y="0"/>
                </a:moveTo>
                <a:lnTo>
                  <a:pt x="2444077" y="0"/>
                </a:lnTo>
                <a:lnTo>
                  <a:pt x="2444077" y="2545913"/>
                </a:lnTo>
                <a:lnTo>
                  <a:pt x="0" y="25459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CH"/>
          </a:p>
        </p:txBody>
      </p:sp>
      <p:sp>
        <p:nvSpPr>
          <p:cNvPr id="8" name="Freeform 8"/>
          <p:cNvSpPr/>
          <p:nvPr/>
        </p:nvSpPr>
        <p:spPr>
          <a:xfrm>
            <a:off x="7029857" y="7632024"/>
            <a:ext cx="12029333" cy="2093496"/>
          </a:xfrm>
          <a:custGeom>
            <a:avLst/>
            <a:gdLst/>
            <a:ahLst/>
            <a:cxnLst/>
            <a:rect l="l" t="t" r="r" b="b"/>
            <a:pathLst>
              <a:path w="12029333" h="2093496">
                <a:moveTo>
                  <a:pt x="0" y="0"/>
                </a:moveTo>
                <a:lnTo>
                  <a:pt x="12029333" y="0"/>
                </a:lnTo>
                <a:lnTo>
                  <a:pt x="12029333" y="2093496"/>
                </a:lnTo>
                <a:lnTo>
                  <a:pt x="0" y="2093496"/>
                </a:lnTo>
                <a:lnTo>
                  <a:pt x="0" y="0"/>
                </a:lnTo>
                <a:close/>
              </a:path>
            </a:pathLst>
          </a:custGeom>
          <a:blipFill>
            <a:blip r:embed="rId5">
              <a:extLst>
                <a:ext uri="{96DAC541-7B7A-43D3-8B79-37D633B846F1}">
                  <asvg:svgBlip xmlns:asvg="http://schemas.microsoft.com/office/drawing/2016/SVG/main" r:embed="rId6"/>
                </a:ext>
              </a:extLst>
            </a:blip>
            <a:stretch>
              <a:fillRect t="-21938"/>
            </a:stretch>
          </a:blipFill>
        </p:spPr>
        <p:txBody>
          <a:bodyPr/>
          <a:lstStyle/>
          <a:p>
            <a:endParaRPr lang="de-CH"/>
          </a:p>
        </p:txBody>
      </p:sp>
      <p:sp>
        <p:nvSpPr>
          <p:cNvPr id="10" name="Freeform 10"/>
          <p:cNvSpPr/>
          <p:nvPr/>
        </p:nvSpPr>
        <p:spPr>
          <a:xfrm rot="-10800000">
            <a:off x="13892651" y="8404664"/>
            <a:ext cx="1812284" cy="548216"/>
          </a:xfrm>
          <a:custGeom>
            <a:avLst/>
            <a:gdLst/>
            <a:ahLst/>
            <a:cxnLst/>
            <a:rect l="l" t="t" r="r" b="b"/>
            <a:pathLst>
              <a:path w="1812284" h="548216">
                <a:moveTo>
                  <a:pt x="0" y="0"/>
                </a:moveTo>
                <a:lnTo>
                  <a:pt x="1812285" y="0"/>
                </a:lnTo>
                <a:lnTo>
                  <a:pt x="1812285" y="548216"/>
                </a:lnTo>
                <a:lnTo>
                  <a:pt x="0" y="5482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CH"/>
          </a:p>
        </p:txBody>
      </p:sp>
      <p:sp>
        <p:nvSpPr>
          <p:cNvPr id="12" name="TextBox 12"/>
          <p:cNvSpPr txBox="1"/>
          <p:nvPr/>
        </p:nvSpPr>
        <p:spPr>
          <a:xfrm>
            <a:off x="1028700" y="1295116"/>
            <a:ext cx="16230600" cy="751840"/>
          </a:xfrm>
          <a:prstGeom prst="rect">
            <a:avLst/>
          </a:prstGeom>
        </p:spPr>
        <p:txBody>
          <a:bodyPr lIns="0" tIns="0" rIns="0" bIns="0" rtlCol="0" anchor="t">
            <a:spAutoFit/>
          </a:bodyPr>
          <a:lstStyle/>
          <a:p>
            <a:pPr>
              <a:lnSpc>
                <a:spcPts val="5600"/>
              </a:lnSpc>
              <a:spcBef>
                <a:spcPct val="0"/>
              </a:spcBef>
            </a:pPr>
            <a:r>
              <a:rPr lang="en-US" sz="5600">
                <a:solidFill>
                  <a:srgbClr val="000000"/>
                </a:solidFill>
                <a:latin typeface="DIN Next Slab Pro 2"/>
              </a:rPr>
              <a:t>Services de conseils</a:t>
            </a:r>
          </a:p>
        </p:txBody>
      </p:sp>
      <p:sp>
        <p:nvSpPr>
          <p:cNvPr id="13" name="TextBox 13"/>
          <p:cNvSpPr txBox="1"/>
          <p:nvPr/>
        </p:nvSpPr>
        <p:spPr>
          <a:xfrm>
            <a:off x="9296640" y="3098166"/>
            <a:ext cx="4493093" cy="487313"/>
          </a:xfrm>
          <a:prstGeom prst="rect">
            <a:avLst/>
          </a:prstGeom>
        </p:spPr>
        <p:txBody>
          <a:bodyPr lIns="0" tIns="0" rIns="0" bIns="0" rtlCol="0" anchor="t">
            <a:spAutoFit/>
          </a:bodyPr>
          <a:lstStyle/>
          <a:p>
            <a:pPr algn="ctr">
              <a:lnSpc>
                <a:spcPts val="3831"/>
              </a:lnSpc>
              <a:spcBef>
                <a:spcPct val="0"/>
              </a:spcBef>
            </a:pPr>
            <a:r>
              <a:rPr lang="en-US" sz="3193" err="1">
                <a:solidFill>
                  <a:srgbClr val="FFFFFF"/>
                </a:solidFill>
                <a:latin typeface="DIN Next Slab Pro 1"/>
              </a:rPr>
              <a:t>Ethique</a:t>
            </a:r>
            <a:r>
              <a:rPr lang="en-US" sz="3193">
                <a:solidFill>
                  <a:srgbClr val="FFFFFF"/>
                </a:solidFill>
                <a:latin typeface="DIN Next Slab Pro 1"/>
              </a:rPr>
              <a:t> et droit</a:t>
            </a:r>
          </a:p>
        </p:txBody>
      </p:sp>
      <p:sp>
        <p:nvSpPr>
          <p:cNvPr id="14" name="TextBox 14"/>
          <p:cNvSpPr txBox="1"/>
          <p:nvPr/>
        </p:nvSpPr>
        <p:spPr>
          <a:xfrm>
            <a:off x="5891485" y="5565227"/>
            <a:ext cx="4288805" cy="972113"/>
          </a:xfrm>
          <a:prstGeom prst="rect">
            <a:avLst/>
          </a:prstGeom>
        </p:spPr>
        <p:txBody>
          <a:bodyPr wrap="square" lIns="0" tIns="0" rIns="0" bIns="0" rtlCol="0" anchor="t">
            <a:spAutoFit/>
          </a:bodyPr>
          <a:lstStyle/>
          <a:p>
            <a:pPr algn="ctr">
              <a:lnSpc>
                <a:spcPts val="3831"/>
              </a:lnSpc>
              <a:spcBef>
                <a:spcPct val="0"/>
              </a:spcBef>
            </a:pPr>
            <a:r>
              <a:rPr lang="en-US" sz="3193">
                <a:solidFill>
                  <a:srgbClr val="FFFFFF"/>
                </a:solidFill>
                <a:latin typeface="DIN Next Slab Pro 1"/>
              </a:rPr>
              <a:t>Commission </a:t>
            </a:r>
            <a:r>
              <a:rPr lang="en-US" sz="3193" err="1">
                <a:solidFill>
                  <a:srgbClr val="FFFFFF"/>
                </a:solidFill>
                <a:latin typeface="DIN Next Slab Pro 1"/>
              </a:rPr>
              <a:t>d’éthique</a:t>
            </a:r>
            <a:r>
              <a:rPr lang="en-US" sz="3193">
                <a:solidFill>
                  <a:srgbClr val="FFFFFF"/>
                </a:solidFill>
                <a:latin typeface="DIN Next Slab Pro 1"/>
              </a:rPr>
              <a:t> FSG</a:t>
            </a:r>
          </a:p>
        </p:txBody>
      </p:sp>
      <p:sp>
        <p:nvSpPr>
          <p:cNvPr id="15" name="TextBox 15"/>
          <p:cNvSpPr txBox="1"/>
          <p:nvPr/>
        </p:nvSpPr>
        <p:spPr>
          <a:xfrm>
            <a:off x="9070311" y="8411504"/>
            <a:ext cx="4566782" cy="487313"/>
          </a:xfrm>
          <a:prstGeom prst="rect">
            <a:avLst/>
          </a:prstGeom>
        </p:spPr>
        <p:txBody>
          <a:bodyPr lIns="0" tIns="0" rIns="0" bIns="0" rtlCol="0" anchor="t">
            <a:spAutoFit/>
          </a:bodyPr>
          <a:lstStyle/>
          <a:p>
            <a:pPr algn="ctr">
              <a:lnSpc>
                <a:spcPts val="3831"/>
              </a:lnSpc>
              <a:spcBef>
                <a:spcPct val="0"/>
              </a:spcBef>
            </a:pPr>
            <a:r>
              <a:rPr lang="en-US" sz="3193">
                <a:solidFill>
                  <a:srgbClr val="FFFFFF"/>
                </a:solidFill>
                <a:latin typeface="DIN Next Slab Pro 1"/>
              </a:rPr>
              <a:t>Aide</a:t>
            </a:r>
            <a:r>
              <a:rPr lang="en-US" sz="3200">
                <a:solidFill>
                  <a:srgbClr val="FFFFFF"/>
                </a:solidFill>
                <a:ea typeface="+mn-lt"/>
                <a:cs typeface="+mn-lt"/>
              </a:rPr>
              <a:t> </a:t>
            </a:r>
            <a:r>
              <a:rPr lang="en-US" sz="3193">
                <a:solidFill>
                  <a:srgbClr val="FFFFFF"/>
                </a:solidFill>
                <a:latin typeface="DIN Next Slab Pro 1"/>
              </a:rPr>
              <a:t>aux</a:t>
            </a:r>
            <a:r>
              <a:rPr lang="en-US" sz="3200">
                <a:solidFill>
                  <a:srgbClr val="FFFFFF"/>
                </a:solidFill>
                <a:ea typeface="+mn-lt"/>
                <a:cs typeface="+mn-lt"/>
              </a:rPr>
              <a:t> </a:t>
            </a:r>
            <a:r>
              <a:rPr lang="en-US" sz="3193" err="1">
                <a:solidFill>
                  <a:srgbClr val="FFFFFF"/>
                </a:solidFill>
                <a:latin typeface="DIN Next Slab Pro 1"/>
              </a:rPr>
              <a:t>victimes</a:t>
            </a:r>
            <a:r>
              <a:rPr lang="en-US" sz="3200">
                <a:solidFill>
                  <a:srgbClr val="FFFFFF"/>
                </a:solidFill>
                <a:ea typeface="+mn-lt"/>
                <a:cs typeface="+mn-lt"/>
              </a:rPr>
              <a:t> </a:t>
            </a:r>
            <a:r>
              <a:rPr lang="en-US" sz="3193">
                <a:solidFill>
                  <a:srgbClr val="FFFFFF"/>
                </a:solidFill>
                <a:latin typeface="DIN Next Slab Pro 1"/>
              </a:rPr>
              <a:t>Suisse</a:t>
            </a:r>
          </a:p>
        </p:txBody>
      </p:sp>
      <p:sp>
        <p:nvSpPr>
          <p:cNvPr id="16" name="Freeform 11">
            <a:extLst>
              <a:ext uri="{FF2B5EF4-FFF2-40B4-BE49-F238E27FC236}">
                <a16:creationId xmlns:a16="http://schemas.microsoft.com/office/drawing/2014/main" id="{674E71A8-1F24-A42C-E066-F8F43A21718A}"/>
              </a:ext>
            </a:extLst>
          </p:cNvPr>
          <p:cNvSpPr/>
          <p:nvPr/>
        </p:nvSpPr>
        <p:spPr>
          <a:xfrm>
            <a:off x="15797494" y="8198217"/>
            <a:ext cx="2259324" cy="849720"/>
          </a:xfrm>
          <a:custGeom>
            <a:avLst/>
            <a:gdLst/>
            <a:ahLst/>
            <a:cxnLst/>
            <a:rect l="l" t="t" r="r" b="b"/>
            <a:pathLst>
              <a:path w="3611408" h="1421219">
                <a:moveTo>
                  <a:pt x="0" y="0"/>
                </a:moveTo>
                <a:lnTo>
                  <a:pt x="3611407" y="0"/>
                </a:lnTo>
                <a:lnTo>
                  <a:pt x="3611407" y="1421220"/>
                </a:lnTo>
                <a:lnTo>
                  <a:pt x="0" y="1421220"/>
                </a:lnTo>
                <a:lnTo>
                  <a:pt x="0" y="0"/>
                </a:lnTo>
                <a:close/>
              </a:path>
            </a:pathLst>
          </a:custGeom>
          <a:blipFill>
            <a:blip r:embed="rId11"/>
            <a:stretch>
              <a:fillRect/>
            </a:stretch>
          </a:blipFill>
        </p:spPr>
        <p:txBody>
          <a:bodyPr/>
          <a:lstStyle/>
          <a:p>
            <a:endParaRPr lang="de-CH"/>
          </a:p>
        </p:txBody>
      </p:sp>
      <p:sp>
        <p:nvSpPr>
          <p:cNvPr id="9" name="Freeform 7">
            <a:extLst>
              <a:ext uri="{FF2B5EF4-FFF2-40B4-BE49-F238E27FC236}">
                <a16:creationId xmlns:a16="http://schemas.microsoft.com/office/drawing/2014/main" id="{14BBD760-6526-DECF-AC0C-3E2C9EDEF9E9}"/>
              </a:ext>
            </a:extLst>
          </p:cNvPr>
          <p:cNvSpPr/>
          <p:nvPr/>
        </p:nvSpPr>
        <p:spPr>
          <a:xfrm>
            <a:off x="670540" y="4750493"/>
            <a:ext cx="2444077" cy="2545914"/>
          </a:xfrm>
          <a:custGeom>
            <a:avLst/>
            <a:gdLst/>
            <a:ahLst/>
            <a:cxnLst/>
            <a:rect l="l" t="t" r="r" b="b"/>
            <a:pathLst>
              <a:path w="2444077" h="2545914">
                <a:moveTo>
                  <a:pt x="0" y="0"/>
                </a:moveTo>
                <a:lnTo>
                  <a:pt x="2444077" y="0"/>
                </a:lnTo>
                <a:lnTo>
                  <a:pt x="2444077" y="2545913"/>
                </a:lnTo>
                <a:lnTo>
                  <a:pt x="0" y="25459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CH"/>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490237" y="-572457"/>
            <a:ext cx="13033560" cy="11009310"/>
          </a:xfrm>
          <a:custGeom>
            <a:avLst/>
            <a:gdLst/>
            <a:ahLst/>
            <a:cxnLst/>
            <a:rect l="l" t="t" r="r" b="b"/>
            <a:pathLst>
              <a:path w="13033560" h="11009310">
                <a:moveTo>
                  <a:pt x="0" y="0"/>
                </a:moveTo>
                <a:lnTo>
                  <a:pt x="13033560" y="0"/>
                </a:lnTo>
                <a:lnTo>
                  <a:pt x="13033560" y="11009310"/>
                </a:lnTo>
                <a:lnTo>
                  <a:pt x="0" y="11009310"/>
                </a:lnTo>
                <a:lnTo>
                  <a:pt x="0" y="0"/>
                </a:lnTo>
                <a:close/>
              </a:path>
            </a:pathLst>
          </a:custGeom>
          <a:blipFill>
            <a:blip r:embed="rId3"/>
            <a:stretch>
              <a:fillRect/>
            </a:stretch>
          </a:blipFill>
        </p:spPr>
        <p:txBody>
          <a:bodyPr/>
          <a:lstStyle/>
          <a:p>
            <a:endParaRPr lang="de-CH"/>
          </a:p>
        </p:txBody>
      </p:sp>
      <p:sp>
        <p:nvSpPr>
          <p:cNvPr id="3" name="Freeform 3"/>
          <p:cNvSpPr/>
          <p:nvPr/>
        </p:nvSpPr>
        <p:spPr>
          <a:xfrm>
            <a:off x="-37965584" y="-89666"/>
            <a:ext cx="49009804" cy="10400479"/>
          </a:xfrm>
          <a:custGeom>
            <a:avLst/>
            <a:gdLst/>
            <a:ahLst/>
            <a:cxnLst/>
            <a:rect l="l" t="t" r="r" b="b"/>
            <a:pathLst>
              <a:path w="49009804" h="10400479">
                <a:moveTo>
                  <a:pt x="0" y="0"/>
                </a:moveTo>
                <a:lnTo>
                  <a:pt x="49009804" y="0"/>
                </a:lnTo>
                <a:lnTo>
                  <a:pt x="49009804" y="10400478"/>
                </a:lnTo>
                <a:lnTo>
                  <a:pt x="0" y="1040047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CH"/>
          </a:p>
        </p:txBody>
      </p:sp>
      <p:sp>
        <p:nvSpPr>
          <p:cNvPr id="4" name="Freeform 4"/>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CH"/>
          </a:p>
        </p:txBody>
      </p:sp>
      <p:sp>
        <p:nvSpPr>
          <p:cNvPr id="6" name="Freeform 6"/>
          <p:cNvSpPr/>
          <p:nvPr/>
        </p:nvSpPr>
        <p:spPr>
          <a:xfrm>
            <a:off x="4765798" y="3531109"/>
            <a:ext cx="2057479" cy="1669130"/>
          </a:xfrm>
          <a:custGeom>
            <a:avLst/>
            <a:gdLst/>
            <a:ahLst/>
            <a:cxnLst/>
            <a:rect l="l" t="t" r="r" b="b"/>
            <a:pathLst>
              <a:path w="2057479" h="1669130">
                <a:moveTo>
                  <a:pt x="0" y="0"/>
                </a:moveTo>
                <a:lnTo>
                  <a:pt x="2057479" y="0"/>
                </a:lnTo>
                <a:lnTo>
                  <a:pt x="2057479" y="1669130"/>
                </a:lnTo>
                <a:lnTo>
                  <a:pt x="0" y="166913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CH"/>
          </a:p>
        </p:txBody>
      </p:sp>
      <p:sp>
        <p:nvSpPr>
          <p:cNvPr id="7" name="TextBox 7"/>
          <p:cNvSpPr txBox="1"/>
          <p:nvPr/>
        </p:nvSpPr>
        <p:spPr>
          <a:xfrm>
            <a:off x="1028700" y="1295116"/>
            <a:ext cx="16230600" cy="2866390"/>
          </a:xfrm>
          <a:prstGeom prst="rect">
            <a:avLst/>
          </a:prstGeom>
        </p:spPr>
        <p:txBody>
          <a:bodyPr lIns="0" tIns="0" rIns="0" bIns="0" rtlCol="0" anchor="t">
            <a:spAutoFit/>
          </a:bodyPr>
          <a:lstStyle/>
          <a:p>
            <a:pPr>
              <a:lnSpc>
                <a:spcPts val="5600"/>
              </a:lnSpc>
            </a:pPr>
            <a:r>
              <a:rPr lang="en-US" sz="5600">
                <a:solidFill>
                  <a:srgbClr val="FFFFFF"/>
                </a:solidFill>
                <a:latin typeface="DIN Next Slab Pro 2"/>
              </a:rPr>
              <a:t>Infos </a:t>
            </a:r>
            <a:r>
              <a:rPr lang="en-US" sz="5600" err="1">
                <a:solidFill>
                  <a:srgbClr val="FFFFFF"/>
                </a:solidFill>
                <a:latin typeface="DIN Next Slab Pro 2"/>
              </a:rPr>
              <a:t>supplémentaires</a:t>
            </a:r>
            <a:r>
              <a:rPr lang="en-US" sz="5600">
                <a:solidFill>
                  <a:srgbClr val="FFFFFF"/>
                </a:solidFill>
                <a:latin typeface="DIN Next Slab Pro 2"/>
              </a:rPr>
              <a:t> : </a:t>
            </a:r>
          </a:p>
          <a:p>
            <a:pPr>
              <a:lnSpc>
                <a:spcPts val="5600"/>
              </a:lnSpc>
            </a:pPr>
            <a:r>
              <a:rPr lang="en-US" sz="5600">
                <a:solidFill>
                  <a:srgbClr val="FFFFFF"/>
                </a:solidFill>
                <a:latin typeface="DIN Next Slab Pro 2"/>
              </a:rPr>
              <a:t>site internet </a:t>
            </a:r>
            <a:r>
              <a:rPr lang="en-US" sz="5600" err="1">
                <a:solidFill>
                  <a:srgbClr val="FFFFFF"/>
                </a:solidFill>
                <a:latin typeface="DIN Next Slab Pro 2"/>
              </a:rPr>
              <a:t>Valeurs</a:t>
            </a:r>
            <a:r>
              <a:rPr lang="en-US" sz="5600">
                <a:solidFill>
                  <a:srgbClr val="FFFFFF"/>
                </a:solidFill>
                <a:latin typeface="DIN Next Slab Pro 2"/>
              </a:rPr>
              <a:t> et </a:t>
            </a:r>
          </a:p>
          <a:p>
            <a:pPr>
              <a:lnSpc>
                <a:spcPts val="5600"/>
              </a:lnSpc>
            </a:pPr>
            <a:r>
              <a:rPr lang="en-US" sz="5600" err="1">
                <a:solidFill>
                  <a:srgbClr val="FFFFFF"/>
                </a:solidFill>
                <a:latin typeface="DIN Next Slab Pro 2"/>
              </a:rPr>
              <a:t>éthique</a:t>
            </a:r>
            <a:endParaRPr lang="en-US" sz="5600">
              <a:solidFill>
                <a:srgbClr val="FFFFFF"/>
              </a:solidFill>
              <a:latin typeface="DIN Next Slab Pro 2"/>
            </a:endParaRPr>
          </a:p>
          <a:p>
            <a:pPr>
              <a:lnSpc>
                <a:spcPts val="5600"/>
              </a:lnSpc>
              <a:spcBef>
                <a:spcPct val="0"/>
              </a:spcBef>
            </a:pPr>
            <a:endParaRPr lang="en-US" sz="5600">
              <a:solidFill>
                <a:srgbClr val="FFFFFF"/>
              </a:solidFill>
              <a:latin typeface="DIN Next Slab Pro 2"/>
            </a:endParaRPr>
          </a:p>
        </p:txBody>
      </p:sp>
      <p:pic>
        <p:nvPicPr>
          <p:cNvPr id="8" name="Grafik 7">
            <a:extLst>
              <a:ext uri="{FF2B5EF4-FFF2-40B4-BE49-F238E27FC236}">
                <a16:creationId xmlns:a16="http://schemas.microsoft.com/office/drawing/2014/main" id="{870022DB-1892-01A6-2433-E368B91C670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83069" y="4932198"/>
            <a:ext cx="3352800" cy="3352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a:p>
        </p:txBody>
      </p:sp>
      <p:sp>
        <p:nvSpPr>
          <p:cNvPr id="5" name="TextBox 5"/>
          <p:cNvSpPr txBox="1"/>
          <p:nvPr/>
        </p:nvSpPr>
        <p:spPr>
          <a:xfrm>
            <a:off x="1028700" y="1295116"/>
            <a:ext cx="16230600" cy="1456690"/>
          </a:xfrm>
          <a:prstGeom prst="rect">
            <a:avLst/>
          </a:prstGeom>
        </p:spPr>
        <p:txBody>
          <a:bodyPr lIns="0" tIns="0" rIns="0" bIns="0" rtlCol="0" anchor="t">
            <a:spAutoFit/>
          </a:bodyPr>
          <a:lstStyle/>
          <a:p>
            <a:pPr>
              <a:lnSpc>
                <a:spcPts val="5600"/>
              </a:lnSpc>
            </a:pPr>
            <a:r>
              <a:rPr lang="en-US" sz="5600">
                <a:solidFill>
                  <a:srgbClr val="000000"/>
                </a:solidFill>
                <a:latin typeface="DIN Next Slab Pro 2"/>
              </a:rPr>
              <a:t>Un sport </a:t>
            </a:r>
            <a:r>
              <a:rPr lang="en-US" sz="5600" err="1">
                <a:solidFill>
                  <a:srgbClr val="000000"/>
                </a:solidFill>
                <a:latin typeface="DIN Next Slab Pro 2"/>
              </a:rPr>
              <a:t>respectueux</a:t>
            </a:r>
            <a:r>
              <a:rPr lang="en-US" sz="5600">
                <a:solidFill>
                  <a:srgbClr val="000000"/>
                </a:solidFill>
                <a:latin typeface="DIN Next Slab Pro 2"/>
              </a:rPr>
              <a:t> des </a:t>
            </a:r>
            <a:r>
              <a:rPr lang="en-US" sz="5600" err="1">
                <a:solidFill>
                  <a:srgbClr val="000000"/>
                </a:solidFill>
                <a:latin typeface="DIN Next Slab Pro 2"/>
              </a:rPr>
              <a:t>valeurs</a:t>
            </a:r>
            <a:r>
              <a:rPr lang="en-US" sz="5600">
                <a:solidFill>
                  <a:srgbClr val="000000"/>
                </a:solidFill>
                <a:latin typeface="DIN Next Slab Pro 2"/>
              </a:rPr>
              <a:t> </a:t>
            </a:r>
            <a:r>
              <a:rPr lang="en-US" sz="5600" err="1">
                <a:solidFill>
                  <a:srgbClr val="000000"/>
                </a:solidFill>
                <a:latin typeface="DIN Next Slab Pro 2"/>
              </a:rPr>
              <a:t>éthiques</a:t>
            </a:r>
            <a:endParaRPr lang="en-US" sz="5600">
              <a:solidFill>
                <a:srgbClr val="000000"/>
              </a:solidFill>
              <a:latin typeface="DIN Next Slab Pro 2"/>
            </a:endParaRPr>
          </a:p>
          <a:p>
            <a:pPr>
              <a:lnSpc>
                <a:spcPts val="5600"/>
              </a:lnSpc>
              <a:spcBef>
                <a:spcPct val="0"/>
              </a:spcBef>
            </a:pPr>
            <a:endParaRPr lang="en-US" sz="5600">
              <a:solidFill>
                <a:srgbClr val="000000"/>
              </a:solidFill>
              <a:latin typeface="DIN Next Slab Pro 2"/>
            </a:endParaRPr>
          </a:p>
        </p:txBody>
      </p:sp>
      <p:sp>
        <p:nvSpPr>
          <p:cNvPr id="6" name="Freeform 6"/>
          <p:cNvSpPr/>
          <p:nvPr/>
        </p:nvSpPr>
        <p:spPr>
          <a:xfrm>
            <a:off x="15716011" y="654948"/>
            <a:ext cx="2057479" cy="1669130"/>
          </a:xfrm>
          <a:custGeom>
            <a:avLst/>
            <a:gdLst/>
            <a:ahLst/>
            <a:cxnLst/>
            <a:rect l="l" t="t" r="r" b="b"/>
            <a:pathLst>
              <a:path w="2057479" h="1669130">
                <a:moveTo>
                  <a:pt x="0" y="0"/>
                </a:moveTo>
                <a:lnTo>
                  <a:pt x="2057480" y="0"/>
                </a:lnTo>
                <a:lnTo>
                  <a:pt x="2057480" y="1669130"/>
                </a:lnTo>
                <a:lnTo>
                  <a:pt x="0" y="16691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CH"/>
          </a:p>
        </p:txBody>
      </p:sp>
      <p:pic>
        <p:nvPicPr>
          <p:cNvPr id="7" name="Grafik 6">
            <a:extLst>
              <a:ext uri="{FF2B5EF4-FFF2-40B4-BE49-F238E27FC236}">
                <a16:creationId xmlns:a16="http://schemas.microsoft.com/office/drawing/2014/main" id="{6C2545CA-95B1-AFA1-1FAB-03D98FB22D72}"/>
              </a:ext>
            </a:extLst>
          </p:cNvPr>
          <p:cNvPicPr>
            <a:picLocks noChangeAspect="1"/>
          </p:cNvPicPr>
          <p:nvPr/>
        </p:nvPicPr>
        <p:blipFill>
          <a:blip r:embed="rId7">
            <a:alphaModFix amt="70000"/>
          </a:blip>
          <a:stretch>
            <a:fillRect/>
          </a:stretch>
        </p:blipFill>
        <p:spPr>
          <a:xfrm>
            <a:off x="-163774" y="4346473"/>
            <a:ext cx="18574604" cy="5940527"/>
          </a:xfrm>
          <a:prstGeom prst="rect">
            <a:avLst/>
          </a:prstGeom>
        </p:spPr>
      </p:pic>
      <p:pic>
        <p:nvPicPr>
          <p:cNvPr id="12" name="Grafik 11">
            <a:extLst>
              <a:ext uri="{FF2B5EF4-FFF2-40B4-BE49-F238E27FC236}">
                <a16:creationId xmlns:a16="http://schemas.microsoft.com/office/drawing/2014/main" id="{EC0F8F56-7472-652F-D5A5-AB04BEB6BC48}"/>
              </a:ext>
            </a:extLst>
          </p:cNvPr>
          <p:cNvPicPr>
            <a:picLocks noChangeAspect="1"/>
          </p:cNvPicPr>
          <p:nvPr/>
        </p:nvPicPr>
        <p:blipFill>
          <a:blip r:embed="rId8"/>
          <a:stretch>
            <a:fillRect/>
          </a:stretch>
        </p:blipFill>
        <p:spPr>
          <a:xfrm>
            <a:off x="12900074" y="2010024"/>
            <a:ext cx="3348112" cy="32985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a:p>
        </p:txBody>
      </p:sp>
      <p:sp>
        <p:nvSpPr>
          <p:cNvPr id="3" name="Freeform 3"/>
          <p:cNvSpPr/>
          <p:nvPr/>
        </p:nvSpPr>
        <p:spPr>
          <a:xfrm>
            <a:off x="9785562" y="0"/>
            <a:ext cx="8502438" cy="10285526"/>
          </a:xfrm>
          <a:custGeom>
            <a:avLst/>
            <a:gdLst/>
            <a:ahLst/>
            <a:cxnLst/>
            <a:rect l="l" t="t" r="r" b="b"/>
            <a:pathLst>
              <a:path w="8502438" h="10285526">
                <a:moveTo>
                  <a:pt x="0" y="0"/>
                </a:moveTo>
                <a:lnTo>
                  <a:pt x="8502438" y="0"/>
                </a:lnTo>
                <a:lnTo>
                  <a:pt x="8502438" y="10285526"/>
                </a:lnTo>
                <a:lnTo>
                  <a:pt x="0" y="10285526"/>
                </a:lnTo>
                <a:lnTo>
                  <a:pt x="0" y="0"/>
                </a:lnTo>
                <a:close/>
              </a:path>
            </a:pathLst>
          </a:custGeom>
          <a:blipFill>
            <a:blip r:embed="rId5"/>
            <a:stretch>
              <a:fillRect l="-61014" t="-14" r="-20809"/>
            </a:stretch>
          </a:blipFill>
        </p:spPr>
        <p:txBody>
          <a:bodyPr/>
          <a:lstStyle/>
          <a:p>
            <a:endParaRPr lang="de-CH"/>
          </a:p>
        </p:txBody>
      </p:sp>
      <p:sp>
        <p:nvSpPr>
          <p:cNvPr id="4" name="TextBox 4"/>
          <p:cNvSpPr txBox="1"/>
          <p:nvPr/>
        </p:nvSpPr>
        <p:spPr>
          <a:xfrm>
            <a:off x="427704" y="1291088"/>
            <a:ext cx="9511444" cy="725070"/>
          </a:xfrm>
          <a:prstGeom prst="rect">
            <a:avLst/>
          </a:prstGeom>
        </p:spPr>
        <p:txBody>
          <a:bodyPr wrap="square" lIns="0" tIns="0" rIns="0" bIns="0" rtlCol="0" anchor="t">
            <a:spAutoFit/>
          </a:bodyPr>
          <a:lstStyle/>
          <a:p>
            <a:pPr>
              <a:lnSpc>
                <a:spcPts val="5600"/>
              </a:lnSpc>
              <a:spcBef>
                <a:spcPct val="0"/>
              </a:spcBef>
            </a:pPr>
            <a:r>
              <a:rPr lang="en-US" sz="5600" err="1">
                <a:solidFill>
                  <a:srgbClr val="000000"/>
                </a:solidFill>
                <a:latin typeface="DIN Next Slab Pro 2"/>
              </a:rPr>
              <a:t>Promesse</a:t>
            </a:r>
            <a:r>
              <a:rPr lang="en-US" sz="5600">
                <a:solidFill>
                  <a:srgbClr val="000000"/>
                </a:solidFill>
                <a:latin typeface="DIN Next Slab Pro 2"/>
              </a:rPr>
              <a:t> de </a:t>
            </a:r>
            <a:r>
              <a:rPr lang="en-US" sz="5600" err="1">
                <a:solidFill>
                  <a:srgbClr val="000000"/>
                </a:solidFill>
                <a:latin typeface="DIN Next Slab Pro 2"/>
              </a:rPr>
              <a:t>valeur</a:t>
            </a:r>
            <a:r>
              <a:rPr lang="en-US" sz="5600">
                <a:solidFill>
                  <a:srgbClr val="000000"/>
                </a:solidFill>
                <a:latin typeface="DIN Next Slab Pro 2"/>
              </a:rPr>
              <a:t> de la FSG</a:t>
            </a:r>
          </a:p>
        </p:txBody>
      </p:sp>
      <p:grpSp>
        <p:nvGrpSpPr>
          <p:cNvPr id="5" name="Group 5"/>
          <p:cNvGrpSpPr/>
          <p:nvPr/>
        </p:nvGrpSpPr>
        <p:grpSpPr>
          <a:xfrm>
            <a:off x="1028700" y="3130436"/>
            <a:ext cx="7595165" cy="5243717"/>
            <a:chOff x="0" y="0"/>
            <a:chExt cx="10126886" cy="6991623"/>
          </a:xfrm>
        </p:grpSpPr>
        <p:sp>
          <p:nvSpPr>
            <p:cNvPr id="6" name="Freeform 6"/>
            <p:cNvSpPr/>
            <p:nvPr/>
          </p:nvSpPr>
          <p:spPr>
            <a:xfrm>
              <a:off x="0" y="0"/>
              <a:ext cx="10126886" cy="6991623"/>
            </a:xfrm>
            <a:custGeom>
              <a:avLst/>
              <a:gdLst/>
              <a:ahLst/>
              <a:cxnLst/>
              <a:rect l="l" t="t" r="r" b="b"/>
              <a:pathLst>
                <a:path w="10126886" h="6991623">
                  <a:moveTo>
                    <a:pt x="0" y="0"/>
                  </a:moveTo>
                  <a:lnTo>
                    <a:pt x="10126886" y="0"/>
                  </a:lnTo>
                  <a:lnTo>
                    <a:pt x="10126886" y="6991623"/>
                  </a:lnTo>
                  <a:lnTo>
                    <a:pt x="0" y="6991623"/>
                  </a:lnTo>
                  <a:lnTo>
                    <a:pt x="0" y="0"/>
                  </a:lnTo>
                  <a:close/>
                </a:path>
              </a:pathLst>
            </a:custGeom>
            <a:blipFill>
              <a:blip r:embed="rId6">
                <a:extLst>
                  <a:ext uri="{96DAC541-7B7A-43D3-8B79-37D633B846F1}">
                    <asvg:svgBlip xmlns:asvg="http://schemas.microsoft.com/office/drawing/2016/SVG/main" r:embed="rId7"/>
                  </a:ext>
                </a:extLst>
              </a:blip>
              <a:stretch>
                <a:fillRect l="-671" r="-671"/>
              </a:stretch>
            </a:blipFill>
          </p:spPr>
          <p:txBody>
            <a:bodyPr/>
            <a:lstStyle/>
            <a:p>
              <a:endParaRPr lang="de-CH"/>
            </a:p>
          </p:txBody>
        </p:sp>
        <p:sp>
          <p:nvSpPr>
            <p:cNvPr id="7" name="TextBox 7"/>
            <p:cNvSpPr txBox="1"/>
            <p:nvPr/>
          </p:nvSpPr>
          <p:spPr>
            <a:xfrm>
              <a:off x="887301" y="656743"/>
              <a:ext cx="8352284" cy="4470220"/>
            </a:xfrm>
            <a:prstGeom prst="rect">
              <a:avLst/>
            </a:prstGeom>
          </p:spPr>
          <p:txBody>
            <a:bodyPr lIns="0" tIns="0" rIns="0" bIns="0" rtlCol="0" anchor="t">
              <a:spAutoFit/>
            </a:bodyPr>
            <a:lstStyle/>
            <a:p>
              <a:pPr algn="ctr">
                <a:lnSpc>
                  <a:spcPts val="4514"/>
                </a:lnSpc>
              </a:pPr>
              <a:r>
                <a:rPr lang="en-US" sz="3224">
                  <a:solidFill>
                    <a:srgbClr val="000000"/>
                  </a:solidFill>
                  <a:latin typeface="Open Sans"/>
                </a:rPr>
                <a:t>« Nous facilitons le sport, l'exercice et les expériences pour tous dans toute la Suisse afin de créer une communauté et le bien-être »</a:t>
              </a:r>
            </a:p>
            <a:p>
              <a:pPr algn="ctr">
                <a:lnSpc>
                  <a:spcPts val="4162"/>
                </a:lnSpc>
              </a:pPr>
              <a:endParaRPr lang="en-US" sz="3224">
                <a:solidFill>
                  <a:srgbClr val="000000"/>
                </a:solidFill>
                <a:latin typeface="Open San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CH"/>
          </a:p>
        </p:txBody>
      </p:sp>
      <p:grpSp>
        <p:nvGrpSpPr>
          <p:cNvPr id="3" name="Group 3"/>
          <p:cNvGrpSpPr/>
          <p:nvPr/>
        </p:nvGrpSpPr>
        <p:grpSpPr>
          <a:xfrm>
            <a:off x="1914492" y="3237866"/>
            <a:ext cx="3086100" cy="308610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232A"/>
            </a:solidFill>
          </p:spPr>
          <p:txBody>
            <a:bodyPr/>
            <a:lstStyle/>
            <a:p>
              <a:endParaRPr lang="de-CH"/>
            </a:p>
          </p:txBody>
        </p:sp>
        <p:sp>
          <p:nvSpPr>
            <p:cNvPr id="5" name="TextBox 5"/>
            <p:cNvSpPr txBox="1"/>
            <p:nvPr/>
          </p:nvSpPr>
          <p:spPr>
            <a:xfrm>
              <a:off x="76200" y="66675"/>
              <a:ext cx="660400" cy="669925"/>
            </a:xfrm>
            <a:prstGeom prst="rect">
              <a:avLst/>
            </a:prstGeom>
          </p:spPr>
          <p:txBody>
            <a:bodyPr lIns="50800" tIns="50800" rIns="50800" bIns="50800" rtlCol="0" anchor="ctr"/>
            <a:lstStyle/>
            <a:p>
              <a:pPr algn="ctr">
                <a:lnSpc>
                  <a:spcPts val="4311"/>
                </a:lnSpc>
              </a:pPr>
              <a:r>
                <a:rPr lang="en-US" sz="3593">
                  <a:solidFill>
                    <a:srgbClr val="FFFFFF"/>
                  </a:solidFill>
                  <a:latin typeface="DIN Next Slab Pro 1"/>
                </a:rPr>
                <a:t>Swiss Sport integrity</a:t>
              </a:r>
            </a:p>
          </p:txBody>
        </p:sp>
      </p:grpSp>
      <p:grpSp>
        <p:nvGrpSpPr>
          <p:cNvPr id="6" name="Group 6"/>
          <p:cNvGrpSpPr/>
          <p:nvPr/>
        </p:nvGrpSpPr>
        <p:grpSpPr>
          <a:xfrm>
            <a:off x="7600950" y="3237866"/>
            <a:ext cx="3086100" cy="308610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232A"/>
            </a:solidFill>
          </p:spPr>
          <p:txBody>
            <a:bodyPr/>
            <a:lstStyle/>
            <a:p>
              <a:endParaRPr lang="de-CH"/>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2991"/>
                </a:lnSpc>
              </a:pPr>
              <a:endParaRPr/>
            </a:p>
          </p:txBody>
        </p:sp>
      </p:grpSp>
      <p:grpSp>
        <p:nvGrpSpPr>
          <p:cNvPr id="9" name="Group 9"/>
          <p:cNvGrpSpPr/>
          <p:nvPr/>
        </p:nvGrpSpPr>
        <p:grpSpPr>
          <a:xfrm>
            <a:off x="13287408" y="3237866"/>
            <a:ext cx="3086100" cy="308610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232A"/>
            </a:solidFill>
          </p:spPr>
          <p:txBody>
            <a:bodyPr/>
            <a:lstStyle/>
            <a:p>
              <a:endParaRPr lang="de-CH"/>
            </a:p>
          </p:txBody>
        </p:sp>
        <p:sp>
          <p:nvSpPr>
            <p:cNvPr id="11" name="TextBox 11"/>
            <p:cNvSpPr txBox="1"/>
            <p:nvPr/>
          </p:nvSpPr>
          <p:spPr>
            <a:xfrm>
              <a:off x="76200" y="76200"/>
              <a:ext cx="660400" cy="660400"/>
            </a:xfrm>
            <a:prstGeom prst="rect">
              <a:avLst/>
            </a:prstGeom>
          </p:spPr>
          <p:txBody>
            <a:bodyPr lIns="50800" tIns="50800" rIns="50800" bIns="50800" rtlCol="0" anchor="ctr"/>
            <a:lstStyle/>
            <a:p>
              <a:pPr algn="ctr">
                <a:lnSpc>
                  <a:spcPts val="2991"/>
                </a:lnSpc>
              </a:pPr>
              <a:endParaRPr/>
            </a:p>
          </p:txBody>
        </p:sp>
      </p:grpSp>
      <p:sp>
        <p:nvSpPr>
          <p:cNvPr id="12" name="Freeform 12"/>
          <p:cNvSpPr/>
          <p:nvPr/>
        </p:nvSpPr>
        <p:spPr>
          <a:xfrm>
            <a:off x="8326748" y="3633091"/>
            <a:ext cx="1634503" cy="2295651"/>
          </a:xfrm>
          <a:custGeom>
            <a:avLst/>
            <a:gdLst/>
            <a:ahLst/>
            <a:cxnLst/>
            <a:rect l="l" t="t" r="r" b="b"/>
            <a:pathLst>
              <a:path w="1634503" h="2295651">
                <a:moveTo>
                  <a:pt x="0" y="0"/>
                </a:moveTo>
                <a:lnTo>
                  <a:pt x="1634504" y="0"/>
                </a:lnTo>
                <a:lnTo>
                  <a:pt x="1634504" y="2295651"/>
                </a:lnTo>
                <a:lnTo>
                  <a:pt x="0" y="22956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CH"/>
          </a:p>
        </p:txBody>
      </p:sp>
      <p:sp>
        <p:nvSpPr>
          <p:cNvPr id="13" name="Freeform 13"/>
          <p:cNvSpPr/>
          <p:nvPr/>
        </p:nvSpPr>
        <p:spPr>
          <a:xfrm>
            <a:off x="13842253" y="3743401"/>
            <a:ext cx="2090711" cy="2075030"/>
          </a:xfrm>
          <a:custGeom>
            <a:avLst/>
            <a:gdLst/>
            <a:ahLst/>
            <a:cxnLst/>
            <a:rect l="l" t="t" r="r" b="b"/>
            <a:pathLst>
              <a:path w="2090711" h="2075030">
                <a:moveTo>
                  <a:pt x="0" y="0"/>
                </a:moveTo>
                <a:lnTo>
                  <a:pt x="2090711" y="0"/>
                </a:lnTo>
                <a:lnTo>
                  <a:pt x="2090711" y="2075031"/>
                </a:lnTo>
                <a:lnTo>
                  <a:pt x="0" y="20750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CH"/>
          </a:p>
        </p:txBody>
      </p:sp>
      <p:sp>
        <p:nvSpPr>
          <p:cNvPr id="14" name="TextBox 14"/>
          <p:cNvSpPr txBox="1"/>
          <p:nvPr/>
        </p:nvSpPr>
        <p:spPr>
          <a:xfrm>
            <a:off x="1028700" y="1295116"/>
            <a:ext cx="16230600" cy="751840"/>
          </a:xfrm>
          <a:prstGeom prst="rect">
            <a:avLst/>
          </a:prstGeom>
        </p:spPr>
        <p:txBody>
          <a:bodyPr lIns="0" tIns="0" rIns="0" bIns="0" rtlCol="0" anchor="t">
            <a:spAutoFit/>
          </a:bodyPr>
          <a:lstStyle/>
          <a:p>
            <a:pPr>
              <a:lnSpc>
                <a:spcPts val="5600"/>
              </a:lnSpc>
              <a:spcBef>
                <a:spcPct val="0"/>
              </a:spcBef>
            </a:pPr>
            <a:r>
              <a:rPr lang="en-US" sz="5600">
                <a:solidFill>
                  <a:srgbClr val="000000"/>
                </a:solidFill>
                <a:latin typeface="DIN Next Slab Pro 2"/>
              </a:rPr>
              <a:t>Je </a:t>
            </a:r>
            <a:r>
              <a:rPr lang="en-US" sz="5600" err="1">
                <a:solidFill>
                  <a:srgbClr val="000000"/>
                </a:solidFill>
                <a:latin typeface="DIN Next Slab Pro 2"/>
              </a:rPr>
              <a:t>connais</a:t>
            </a:r>
            <a:r>
              <a:rPr lang="en-US" sz="5600">
                <a:solidFill>
                  <a:srgbClr val="000000"/>
                </a:solidFill>
                <a:latin typeface="DIN Next Slab Pro 2"/>
              </a:rPr>
              <a:t>…</a:t>
            </a:r>
          </a:p>
        </p:txBody>
      </p:sp>
      <p:sp>
        <p:nvSpPr>
          <p:cNvPr id="15" name="TextBox 15"/>
          <p:cNvSpPr txBox="1"/>
          <p:nvPr/>
        </p:nvSpPr>
        <p:spPr>
          <a:xfrm>
            <a:off x="1416536" y="7149435"/>
            <a:ext cx="4082011" cy="1828800"/>
          </a:xfrm>
          <a:prstGeom prst="rect">
            <a:avLst/>
          </a:prstGeom>
        </p:spPr>
        <p:txBody>
          <a:bodyPr lIns="0" tIns="0" rIns="0" bIns="0" rtlCol="0" anchor="t">
            <a:spAutoFit/>
          </a:bodyPr>
          <a:lstStyle/>
          <a:p>
            <a:pPr algn="ctr">
              <a:lnSpc>
                <a:spcPts val="3625"/>
              </a:lnSpc>
              <a:spcBef>
                <a:spcPct val="0"/>
              </a:spcBef>
            </a:pPr>
            <a:r>
              <a:rPr lang="en-US" sz="3021">
                <a:solidFill>
                  <a:srgbClr val="000000"/>
                </a:solidFill>
                <a:latin typeface="Open Sans"/>
              </a:rPr>
              <a:t>... le service de signalement et de premier conseil du sport suisse</a:t>
            </a:r>
          </a:p>
        </p:txBody>
      </p:sp>
      <p:sp>
        <p:nvSpPr>
          <p:cNvPr id="16" name="TextBox 16"/>
          <p:cNvSpPr txBox="1"/>
          <p:nvPr/>
        </p:nvSpPr>
        <p:spPr>
          <a:xfrm>
            <a:off x="7102995" y="7149435"/>
            <a:ext cx="4082011" cy="1828800"/>
          </a:xfrm>
          <a:prstGeom prst="rect">
            <a:avLst/>
          </a:prstGeom>
        </p:spPr>
        <p:txBody>
          <a:bodyPr lIns="0" tIns="0" rIns="0" bIns="0" rtlCol="0" anchor="t">
            <a:spAutoFit/>
          </a:bodyPr>
          <a:lstStyle/>
          <a:p>
            <a:pPr algn="ctr">
              <a:lnSpc>
                <a:spcPts val="3625"/>
              </a:lnSpc>
              <a:spcBef>
                <a:spcPct val="0"/>
              </a:spcBef>
            </a:pPr>
            <a:r>
              <a:rPr lang="en-US" sz="3021">
                <a:solidFill>
                  <a:srgbClr val="000000"/>
                </a:solidFill>
                <a:latin typeface="Open Sans"/>
              </a:rPr>
              <a:t>... la Charte d‘éthique et les Statuts en matière d‘éthique du sport suisse</a:t>
            </a:r>
          </a:p>
        </p:txBody>
      </p:sp>
      <p:sp>
        <p:nvSpPr>
          <p:cNvPr id="17" name="TextBox 17"/>
          <p:cNvSpPr txBox="1"/>
          <p:nvPr/>
        </p:nvSpPr>
        <p:spPr>
          <a:xfrm>
            <a:off x="12789453" y="7149435"/>
            <a:ext cx="4082011" cy="1828800"/>
          </a:xfrm>
          <a:prstGeom prst="rect">
            <a:avLst/>
          </a:prstGeom>
        </p:spPr>
        <p:txBody>
          <a:bodyPr lIns="0" tIns="0" rIns="0" bIns="0" rtlCol="0" anchor="t">
            <a:spAutoFit/>
          </a:bodyPr>
          <a:lstStyle/>
          <a:p>
            <a:pPr algn="ctr">
              <a:lnSpc>
                <a:spcPts val="3625"/>
              </a:lnSpc>
            </a:pPr>
            <a:endParaRPr/>
          </a:p>
          <a:p>
            <a:pPr algn="ctr">
              <a:lnSpc>
                <a:spcPts val="3625"/>
              </a:lnSpc>
            </a:pPr>
            <a:r>
              <a:rPr lang="en-US" sz="3021">
                <a:solidFill>
                  <a:srgbClr val="000000"/>
                </a:solidFill>
                <a:latin typeface="Open Sans"/>
              </a:rPr>
              <a:t>... la </a:t>
            </a:r>
            <a:r>
              <a:rPr lang="en-US" sz="3021" err="1">
                <a:solidFill>
                  <a:srgbClr val="000000"/>
                </a:solidFill>
                <a:latin typeface="Open Sans"/>
              </a:rPr>
              <a:t>boussole</a:t>
            </a:r>
            <a:r>
              <a:rPr lang="en-US" sz="3021">
                <a:solidFill>
                  <a:srgbClr val="000000"/>
                </a:solidFill>
                <a:latin typeface="Open Sans"/>
              </a:rPr>
              <a:t> </a:t>
            </a:r>
            <a:r>
              <a:rPr lang="en-US" sz="3021" err="1">
                <a:solidFill>
                  <a:srgbClr val="000000"/>
                </a:solidFill>
                <a:latin typeface="Open Sans"/>
              </a:rPr>
              <a:t>éthique</a:t>
            </a:r>
            <a:r>
              <a:rPr lang="en-US" sz="3021">
                <a:solidFill>
                  <a:srgbClr val="000000"/>
                </a:solidFill>
                <a:latin typeface="Open Sans"/>
              </a:rPr>
              <a:t> et </a:t>
            </a:r>
            <a:r>
              <a:rPr lang="en-US" sz="3021" err="1">
                <a:solidFill>
                  <a:srgbClr val="000000"/>
                </a:solidFill>
                <a:latin typeface="Open Sans"/>
              </a:rPr>
              <a:t>ses</a:t>
            </a:r>
            <a:r>
              <a:rPr lang="en-US" sz="3021">
                <a:solidFill>
                  <a:srgbClr val="000000"/>
                </a:solidFill>
                <a:latin typeface="Open Sans"/>
              </a:rPr>
              <a:t> classifications </a:t>
            </a:r>
          </a:p>
          <a:p>
            <a:pPr algn="ctr">
              <a:lnSpc>
                <a:spcPts val="3625"/>
              </a:lnSpc>
              <a:spcBef>
                <a:spcPct val="0"/>
              </a:spcBef>
            </a:pPr>
            <a:endParaRPr lang="en-US" sz="3021">
              <a:solidFill>
                <a:srgbClr val="000000"/>
              </a:solidFill>
              <a:latin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a:p>
        </p:txBody>
      </p:sp>
      <p:grpSp>
        <p:nvGrpSpPr>
          <p:cNvPr id="3" name="Group 3"/>
          <p:cNvGrpSpPr/>
          <p:nvPr/>
        </p:nvGrpSpPr>
        <p:grpSpPr>
          <a:xfrm>
            <a:off x="1028700" y="3497285"/>
            <a:ext cx="9865505" cy="5436782"/>
            <a:chOff x="0" y="0"/>
            <a:chExt cx="2598322" cy="1431910"/>
          </a:xfrm>
        </p:grpSpPr>
        <p:sp>
          <p:nvSpPr>
            <p:cNvPr id="4" name="Freeform 4"/>
            <p:cNvSpPr/>
            <p:nvPr/>
          </p:nvSpPr>
          <p:spPr>
            <a:xfrm>
              <a:off x="0" y="0"/>
              <a:ext cx="2598322" cy="1431910"/>
            </a:xfrm>
            <a:custGeom>
              <a:avLst/>
              <a:gdLst/>
              <a:ahLst/>
              <a:cxnLst/>
              <a:rect l="l" t="t" r="r" b="b"/>
              <a:pathLst>
                <a:path w="2598322" h="1431910">
                  <a:moveTo>
                    <a:pt x="40022" y="0"/>
                  </a:moveTo>
                  <a:lnTo>
                    <a:pt x="2558300" y="0"/>
                  </a:lnTo>
                  <a:cubicBezTo>
                    <a:pt x="2580404" y="0"/>
                    <a:pt x="2598322" y="17918"/>
                    <a:pt x="2598322" y="40022"/>
                  </a:cubicBezTo>
                  <a:lnTo>
                    <a:pt x="2598322" y="1391888"/>
                  </a:lnTo>
                  <a:cubicBezTo>
                    <a:pt x="2598322" y="1402502"/>
                    <a:pt x="2594106" y="1412682"/>
                    <a:pt x="2586600" y="1420188"/>
                  </a:cubicBezTo>
                  <a:cubicBezTo>
                    <a:pt x="2579095" y="1427693"/>
                    <a:pt x="2568915" y="1431910"/>
                    <a:pt x="2558300" y="1431910"/>
                  </a:cubicBezTo>
                  <a:lnTo>
                    <a:pt x="40022" y="1431910"/>
                  </a:lnTo>
                  <a:cubicBezTo>
                    <a:pt x="29408" y="1431910"/>
                    <a:pt x="19228" y="1427693"/>
                    <a:pt x="11722" y="1420188"/>
                  </a:cubicBezTo>
                  <a:cubicBezTo>
                    <a:pt x="4217" y="1412682"/>
                    <a:pt x="0" y="1402502"/>
                    <a:pt x="0" y="1391888"/>
                  </a:cubicBezTo>
                  <a:lnTo>
                    <a:pt x="0" y="40022"/>
                  </a:lnTo>
                  <a:cubicBezTo>
                    <a:pt x="0" y="29408"/>
                    <a:pt x="4217" y="19228"/>
                    <a:pt x="11722" y="11722"/>
                  </a:cubicBezTo>
                  <a:cubicBezTo>
                    <a:pt x="19228" y="4217"/>
                    <a:pt x="29408" y="0"/>
                    <a:pt x="40022" y="0"/>
                  </a:cubicBezTo>
                  <a:close/>
                </a:path>
              </a:pathLst>
            </a:custGeom>
            <a:solidFill>
              <a:srgbClr val="000000">
                <a:alpha val="0"/>
              </a:srgbClr>
            </a:solidFill>
            <a:ln w="38100" cap="rnd">
              <a:solidFill>
                <a:srgbClr val="D8232A"/>
              </a:solidFill>
              <a:prstDash val="solid"/>
              <a:round/>
            </a:ln>
          </p:spPr>
          <p:txBody>
            <a:bodyPr/>
            <a:lstStyle/>
            <a:p>
              <a:endParaRPr lang="de-CH"/>
            </a:p>
          </p:txBody>
        </p:sp>
        <p:sp>
          <p:nvSpPr>
            <p:cNvPr id="5" name="TextBox 5"/>
            <p:cNvSpPr txBox="1"/>
            <p:nvPr/>
          </p:nvSpPr>
          <p:spPr>
            <a:xfrm>
              <a:off x="0" y="0"/>
              <a:ext cx="2598322" cy="1431910"/>
            </a:xfrm>
            <a:prstGeom prst="rect">
              <a:avLst/>
            </a:prstGeom>
          </p:spPr>
          <p:txBody>
            <a:bodyPr lIns="50800" tIns="50800" rIns="50800" bIns="50800" rtlCol="0" anchor="ctr"/>
            <a:lstStyle/>
            <a:p>
              <a:pPr algn="ctr">
                <a:lnSpc>
                  <a:spcPts val="3591"/>
                </a:lnSpc>
              </a:pPr>
              <a:endParaRPr/>
            </a:p>
            <a:p>
              <a:pPr algn="ctr">
                <a:lnSpc>
                  <a:spcPts val="3591"/>
                </a:lnSpc>
              </a:pPr>
              <a:endParaRPr/>
            </a:p>
          </p:txBody>
        </p:sp>
      </p:grpSp>
      <p:sp>
        <p:nvSpPr>
          <p:cNvPr id="6" name="Freeform 6"/>
          <p:cNvSpPr/>
          <p:nvPr/>
        </p:nvSpPr>
        <p:spPr>
          <a:xfrm rot="-3645369">
            <a:off x="13065386" y="5027889"/>
            <a:ext cx="2057479" cy="1669130"/>
          </a:xfrm>
          <a:custGeom>
            <a:avLst/>
            <a:gdLst/>
            <a:ahLst/>
            <a:cxnLst/>
            <a:rect l="l" t="t" r="r" b="b"/>
            <a:pathLst>
              <a:path w="2057479" h="1669130">
                <a:moveTo>
                  <a:pt x="0" y="0"/>
                </a:moveTo>
                <a:lnTo>
                  <a:pt x="2057480" y="0"/>
                </a:lnTo>
                <a:lnTo>
                  <a:pt x="2057480" y="1669130"/>
                </a:lnTo>
                <a:lnTo>
                  <a:pt x="0" y="16691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CH"/>
          </a:p>
        </p:txBody>
      </p:sp>
      <p:sp>
        <p:nvSpPr>
          <p:cNvPr id="7" name="Freeform 7"/>
          <p:cNvSpPr/>
          <p:nvPr/>
        </p:nvSpPr>
        <p:spPr>
          <a:xfrm>
            <a:off x="8582757" y="7167787"/>
            <a:ext cx="3236210" cy="2467610"/>
          </a:xfrm>
          <a:custGeom>
            <a:avLst/>
            <a:gdLst/>
            <a:ahLst/>
            <a:cxnLst/>
            <a:rect l="l" t="t" r="r" b="b"/>
            <a:pathLst>
              <a:path w="3236210" h="2467610">
                <a:moveTo>
                  <a:pt x="0" y="0"/>
                </a:moveTo>
                <a:lnTo>
                  <a:pt x="3236210" y="0"/>
                </a:lnTo>
                <a:lnTo>
                  <a:pt x="3236210" y="2467610"/>
                </a:lnTo>
                <a:lnTo>
                  <a:pt x="0" y="24676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CH"/>
          </a:p>
        </p:txBody>
      </p:sp>
      <p:sp>
        <p:nvSpPr>
          <p:cNvPr id="9" name="TextBox 9"/>
          <p:cNvSpPr txBox="1"/>
          <p:nvPr/>
        </p:nvSpPr>
        <p:spPr>
          <a:xfrm>
            <a:off x="1028700" y="1295116"/>
            <a:ext cx="16230600" cy="1456690"/>
          </a:xfrm>
          <a:prstGeom prst="rect">
            <a:avLst/>
          </a:prstGeom>
        </p:spPr>
        <p:txBody>
          <a:bodyPr lIns="0" tIns="0" rIns="0" bIns="0" rtlCol="0" anchor="t">
            <a:spAutoFit/>
          </a:bodyPr>
          <a:lstStyle/>
          <a:p>
            <a:pPr>
              <a:lnSpc>
                <a:spcPts val="5600"/>
              </a:lnSpc>
              <a:spcBef>
                <a:spcPct val="0"/>
              </a:spcBef>
            </a:pPr>
            <a:r>
              <a:rPr lang="en-US" sz="5600">
                <a:solidFill>
                  <a:srgbClr val="000000"/>
                </a:solidFill>
                <a:latin typeface="DIN Next Slab Pro 2"/>
              </a:rPr>
              <a:t>Autres informations : fiche sur la communication intervention à la fsg</a:t>
            </a:r>
          </a:p>
        </p:txBody>
      </p:sp>
      <p:sp>
        <p:nvSpPr>
          <p:cNvPr id="10" name="TextBox 10"/>
          <p:cNvSpPr txBox="1"/>
          <p:nvPr/>
        </p:nvSpPr>
        <p:spPr>
          <a:xfrm>
            <a:off x="1260174" y="3732901"/>
            <a:ext cx="9402557" cy="4821743"/>
          </a:xfrm>
          <a:prstGeom prst="rect">
            <a:avLst/>
          </a:prstGeom>
        </p:spPr>
        <p:txBody>
          <a:bodyPr lIns="0" tIns="0" rIns="0" bIns="0" rtlCol="0" anchor="t">
            <a:spAutoFit/>
          </a:bodyPr>
          <a:lstStyle/>
          <a:p>
            <a:pPr marL="657803" lvl="1" indent="-328901">
              <a:lnSpc>
                <a:spcPts val="6489"/>
              </a:lnSpc>
              <a:buFont typeface="Arial"/>
              <a:buChar char="•"/>
            </a:pPr>
            <a:r>
              <a:rPr lang="en-US" sz="3046">
                <a:solidFill>
                  <a:srgbClr val="000000"/>
                </a:solidFill>
                <a:latin typeface="Open Sans"/>
              </a:rPr>
              <a:t>Protection et bien-être des personnes concernées</a:t>
            </a:r>
          </a:p>
          <a:p>
            <a:pPr marL="657803" lvl="1" indent="-328901">
              <a:lnSpc>
                <a:spcPts val="6489"/>
              </a:lnSpc>
              <a:buFont typeface="Arial"/>
              <a:buChar char="•"/>
            </a:pPr>
            <a:r>
              <a:rPr lang="en-US" sz="3046">
                <a:solidFill>
                  <a:srgbClr val="000000"/>
                </a:solidFill>
                <a:latin typeface="Open Sans"/>
              </a:rPr>
              <a:t>Protection des données et de la personnalité</a:t>
            </a:r>
          </a:p>
          <a:p>
            <a:pPr marL="657803" lvl="1" indent="-328901">
              <a:lnSpc>
                <a:spcPts val="6489"/>
              </a:lnSpc>
              <a:buFont typeface="Arial"/>
              <a:buChar char="•"/>
            </a:pPr>
            <a:r>
              <a:rPr lang="en-US" sz="3046">
                <a:solidFill>
                  <a:srgbClr val="000000"/>
                </a:solidFill>
                <a:latin typeface="Open Sans"/>
              </a:rPr>
              <a:t>Présomption d’innocence</a:t>
            </a:r>
          </a:p>
          <a:p>
            <a:pPr marL="657803" lvl="1" indent="-328901">
              <a:lnSpc>
                <a:spcPts val="6489"/>
              </a:lnSpc>
              <a:buFont typeface="Arial"/>
              <a:buChar char="•"/>
            </a:pPr>
            <a:r>
              <a:rPr lang="en-US" sz="3046">
                <a:solidFill>
                  <a:srgbClr val="000000"/>
                </a:solidFill>
                <a:latin typeface="Open Sans"/>
              </a:rPr>
              <a:t>Agissement réfléchi</a:t>
            </a:r>
          </a:p>
          <a:p>
            <a:pPr marL="657803" lvl="1" indent="-328901">
              <a:lnSpc>
                <a:spcPts val="6489"/>
              </a:lnSpc>
              <a:buFont typeface="Arial"/>
              <a:buChar char="•"/>
            </a:pPr>
            <a:r>
              <a:rPr lang="en-US" sz="3046">
                <a:solidFill>
                  <a:srgbClr val="000000"/>
                </a:solidFill>
                <a:latin typeface="Open Sans"/>
              </a:rPr>
              <a:t>Communication par écrit </a:t>
            </a:r>
          </a:p>
        </p:txBody>
      </p:sp>
      <p:pic>
        <p:nvPicPr>
          <p:cNvPr id="12" name="Grafik 11" descr="Ein Bild, das Muster, Symmetrie, Pixel, nähen enthält.&#10;&#10;Automatisch generierte Beschreibung">
            <a:extLst>
              <a:ext uri="{FF2B5EF4-FFF2-40B4-BE49-F238E27FC236}">
                <a16:creationId xmlns:a16="http://schemas.microsoft.com/office/drawing/2014/main" id="{CF2976DD-8B35-4E0E-ECA6-20E213C5AE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07264" y="6362700"/>
            <a:ext cx="3809524" cy="380952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CH"/>
          </a:p>
        </p:txBody>
      </p:sp>
      <p:sp>
        <p:nvSpPr>
          <p:cNvPr id="3" name="Freeform 3"/>
          <p:cNvSpPr/>
          <p:nvPr/>
        </p:nvSpPr>
        <p:spPr>
          <a:xfrm flipH="1" flipV="1">
            <a:off x="4598802" y="-488930"/>
            <a:ext cx="14355971" cy="18151228"/>
          </a:xfrm>
          <a:custGeom>
            <a:avLst/>
            <a:gdLst/>
            <a:ahLst/>
            <a:cxnLst/>
            <a:rect l="l" t="t" r="r" b="b"/>
            <a:pathLst>
              <a:path w="14355971" h="18151228">
                <a:moveTo>
                  <a:pt x="14355972" y="18151228"/>
                </a:moveTo>
                <a:lnTo>
                  <a:pt x="0" y="18151228"/>
                </a:lnTo>
                <a:lnTo>
                  <a:pt x="0" y="0"/>
                </a:lnTo>
                <a:lnTo>
                  <a:pt x="14355972" y="0"/>
                </a:lnTo>
                <a:lnTo>
                  <a:pt x="14355972" y="18151228"/>
                </a:lnTo>
                <a:close/>
              </a:path>
            </a:pathLst>
          </a:custGeom>
          <a:blipFill>
            <a:blip r:embed="rId2">
              <a:alphaModFix amt="19999"/>
              <a:extLst>
                <a:ext uri="{96DAC541-7B7A-43D3-8B79-37D633B846F1}">
                  <asvg:svgBlip xmlns:asvg="http://schemas.microsoft.com/office/drawing/2016/SVG/main" r:embed="rId3"/>
                </a:ext>
              </a:extLst>
            </a:blip>
            <a:stretch>
              <a:fillRect/>
            </a:stretch>
          </a:blipFill>
        </p:spPr>
        <p:txBody>
          <a:bodyPr/>
          <a:lstStyle/>
          <a:p>
            <a:endParaRPr lang="de-CH"/>
          </a:p>
        </p:txBody>
      </p:sp>
      <p:sp>
        <p:nvSpPr>
          <p:cNvPr id="4" name="Freeform 4"/>
          <p:cNvSpPr/>
          <p:nvPr/>
        </p:nvSpPr>
        <p:spPr>
          <a:xfrm>
            <a:off x="2727418" y="2718576"/>
            <a:ext cx="8117055" cy="5557265"/>
          </a:xfrm>
          <a:custGeom>
            <a:avLst/>
            <a:gdLst/>
            <a:ahLst/>
            <a:cxnLst/>
            <a:rect l="l" t="t" r="r" b="b"/>
            <a:pathLst>
              <a:path w="8117055" h="5557265">
                <a:moveTo>
                  <a:pt x="0" y="0"/>
                </a:moveTo>
                <a:lnTo>
                  <a:pt x="8117056" y="0"/>
                </a:lnTo>
                <a:lnTo>
                  <a:pt x="8117056" y="5557265"/>
                </a:lnTo>
                <a:lnTo>
                  <a:pt x="0" y="5557265"/>
                </a:lnTo>
                <a:lnTo>
                  <a:pt x="0" y="0"/>
                </a:lnTo>
                <a:close/>
              </a:path>
            </a:pathLst>
          </a:custGeom>
          <a:blipFill>
            <a:blip r:embed="rId4"/>
            <a:stretch>
              <a:fillRect/>
            </a:stretch>
          </a:blipFill>
        </p:spPr>
        <p:txBody>
          <a:bodyPr/>
          <a:lstStyle/>
          <a:p>
            <a:endParaRPr lang="de-CH"/>
          </a:p>
        </p:txBody>
      </p:sp>
      <p:sp>
        <p:nvSpPr>
          <p:cNvPr id="5" name="TextBox 5"/>
          <p:cNvSpPr txBox="1"/>
          <p:nvPr/>
        </p:nvSpPr>
        <p:spPr>
          <a:xfrm>
            <a:off x="1028700" y="1295116"/>
            <a:ext cx="16230600" cy="1456690"/>
          </a:xfrm>
          <a:prstGeom prst="rect">
            <a:avLst/>
          </a:prstGeom>
        </p:spPr>
        <p:txBody>
          <a:bodyPr lIns="0" tIns="0" rIns="0" bIns="0" rtlCol="0" anchor="t">
            <a:spAutoFit/>
          </a:bodyPr>
          <a:lstStyle/>
          <a:p>
            <a:pPr>
              <a:lnSpc>
                <a:spcPts val="5600"/>
              </a:lnSpc>
            </a:pPr>
            <a:r>
              <a:rPr lang="en-US" sz="5600">
                <a:solidFill>
                  <a:srgbClr val="000000"/>
                </a:solidFill>
                <a:latin typeface="DIN Next Slab Pro 2"/>
              </a:rPr>
              <a:t>Pour en savoir davantage ...</a:t>
            </a:r>
          </a:p>
          <a:p>
            <a:pPr>
              <a:lnSpc>
                <a:spcPts val="5600"/>
              </a:lnSpc>
              <a:spcBef>
                <a:spcPct val="0"/>
              </a:spcBef>
            </a:pPr>
            <a:endParaRPr lang="en-US" sz="5600">
              <a:solidFill>
                <a:srgbClr val="000000"/>
              </a:solidFill>
              <a:latin typeface="DIN Next Slab Pro 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a:p>
        </p:txBody>
      </p:sp>
      <p:sp>
        <p:nvSpPr>
          <p:cNvPr id="3" name="Freeform 3"/>
          <p:cNvSpPr/>
          <p:nvPr/>
        </p:nvSpPr>
        <p:spPr>
          <a:xfrm>
            <a:off x="1188305" y="2467981"/>
            <a:ext cx="1468104" cy="1339645"/>
          </a:xfrm>
          <a:custGeom>
            <a:avLst/>
            <a:gdLst/>
            <a:ahLst/>
            <a:cxnLst/>
            <a:rect l="l" t="t" r="r" b="b"/>
            <a:pathLst>
              <a:path w="1468104" h="1339645">
                <a:moveTo>
                  <a:pt x="0" y="0"/>
                </a:moveTo>
                <a:lnTo>
                  <a:pt x="1468104" y="0"/>
                </a:lnTo>
                <a:lnTo>
                  <a:pt x="1468104" y="1339645"/>
                </a:lnTo>
                <a:lnTo>
                  <a:pt x="0" y="13396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CH"/>
          </a:p>
        </p:txBody>
      </p:sp>
      <p:sp>
        <p:nvSpPr>
          <p:cNvPr id="4" name="Freeform 4"/>
          <p:cNvSpPr/>
          <p:nvPr/>
        </p:nvSpPr>
        <p:spPr>
          <a:xfrm>
            <a:off x="1567958" y="8170371"/>
            <a:ext cx="708799" cy="1407045"/>
          </a:xfrm>
          <a:custGeom>
            <a:avLst/>
            <a:gdLst/>
            <a:ahLst/>
            <a:cxnLst/>
            <a:rect l="l" t="t" r="r" b="b"/>
            <a:pathLst>
              <a:path w="708799" h="1407045">
                <a:moveTo>
                  <a:pt x="0" y="0"/>
                </a:moveTo>
                <a:lnTo>
                  <a:pt x="708799" y="0"/>
                </a:lnTo>
                <a:lnTo>
                  <a:pt x="708799" y="1407045"/>
                </a:lnTo>
                <a:lnTo>
                  <a:pt x="0" y="14070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CH"/>
          </a:p>
        </p:txBody>
      </p:sp>
      <p:sp>
        <p:nvSpPr>
          <p:cNvPr id="5" name="Freeform 5"/>
          <p:cNvSpPr/>
          <p:nvPr/>
        </p:nvSpPr>
        <p:spPr>
          <a:xfrm>
            <a:off x="1204622" y="4112993"/>
            <a:ext cx="1435471" cy="1766733"/>
          </a:xfrm>
          <a:custGeom>
            <a:avLst/>
            <a:gdLst/>
            <a:ahLst/>
            <a:cxnLst/>
            <a:rect l="l" t="t" r="r" b="b"/>
            <a:pathLst>
              <a:path w="1435471" h="1766733">
                <a:moveTo>
                  <a:pt x="0" y="0"/>
                </a:moveTo>
                <a:lnTo>
                  <a:pt x="1435470" y="0"/>
                </a:lnTo>
                <a:lnTo>
                  <a:pt x="1435470" y="1766733"/>
                </a:lnTo>
                <a:lnTo>
                  <a:pt x="0" y="17667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CH"/>
          </a:p>
        </p:txBody>
      </p:sp>
      <p:sp>
        <p:nvSpPr>
          <p:cNvPr id="6" name="Freeform 6"/>
          <p:cNvSpPr/>
          <p:nvPr/>
        </p:nvSpPr>
        <p:spPr>
          <a:xfrm>
            <a:off x="1204622" y="6272020"/>
            <a:ext cx="1523192" cy="1506056"/>
          </a:xfrm>
          <a:custGeom>
            <a:avLst/>
            <a:gdLst/>
            <a:ahLst/>
            <a:cxnLst/>
            <a:rect l="l" t="t" r="r" b="b"/>
            <a:pathLst>
              <a:path w="1523192" h="1506056">
                <a:moveTo>
                  <a:pt x="0" y="0"/>
                </a:moveTo>
                <a:lnTo>
                  <a:pt x="1523192" y="0"/>
                </a:lnTo>
                <a:lnTo>
                  <a:pt x="1523192" y="1506057"/>
                </a:lnTo>
                <a:lnTo>
                  <a:pt x="0" y="150605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CH"/>
          </a:p>
        </p:txBody>
      </p:sp>
      <p:sp>
        <p:nvSpPr>
          <p:cNvPr id="7" name="TextBox 7"/>
          <p:cNvSpPr txBox="1"/>
          <p:nvPr/>
        </p:nvSpPr>
        <p:spPr>
          <a:xfrm>
            <a:off x="3129179" y="2737306"/>
            <a:ext cx="13298992" cy="1444563"/>
          </a:xfrm>
          <a:prstGeom prst="rect">
            <a:avLst/>
          </a:prstGeom>
        </p:spPr>
        <p:txBody>
          <a:bodyPr lIns="0" tIns="0" rIns="0" bIns="0" rtlCol="0" anchor="t">
            <a:spAutoFit/>
          </a:bodyPr>
          <a:lstStyle/>
          <a:p>
            <a:pPr>
              <a:lnSpc>
                <a:spcPts val="3785"/>
              </a:lnSpc>
            </a:pPr>
            <a:r>
              <a:rPr lang="en-US" sz="3154" err="1">
                <a:solidFill>
                  <a:srgbClr val="000000"/>
                </a:solidFill>
                <a:latin typeface="Open Sans"/>
              </a:rPr>
              <a:t>Valeurs</a:t>
            </a:r>
            <a:r>
              <a:rPr lang="en-US" sz="3154">
                <a:solidFill>
                  <a:srgbClr val="000000"/>
                </a:solidFill>
                <a:latin typeface="Open Sans"/>
              </a:rPr>
              <a:t>, </a:t>
            </a:r>
            <a:r>
              <a:rPr lang="en-US" sz="3154" err="1">
                <a:solidFill>
                  <a:srgbClr val="000000"/>
                </a:solidFill>
                <a:latin typeface="Open Sans"/>
              </a:rPr>
              <a:t>règles</a:t>
            </a:r>
            <a:r>
              <a:rPr lang="en-US" sz="3154">
                <a:solidFill>
                  <a:srgbClr val="000000"/>
                </a:solidFill>
                <a:latin typeface="Open Sans"/>
              </a:rPr>
              <a:t> et </a:t>
            </a:r>
            <a:r>
              <a:rPr lang="en-US" sz="3154" err="1">
                <a:solidFill>
                  <a:srgbClr val="000000"/>
                </a:solidFill>
                <a:latin typeface="Open Sans"/>
              </a:rPr>
              <a:t>conduite</a:t>
            </a:r>
            <a:r>
              <a:rPr lang="en-US" sz="3154">
                <a:solidFill>
                  <a:srgbClr val="000000"/>
                </a:solidFill>
                <a:latin typeface="Open Sans"/>
              </a:rPr>
              <a:t> </a:t>
            </a:r>
            <a:r>
              <a:rPr lang="en-US" sz="3154" err="1">
                <a:solidFill>
                  <a:srgbClr val="000000"/>
                </a:solidFill>
                <a:latin typeface="Open Sans"/>
              </a:rPr>
              <a:t>propres</a:t>
            </a:r>
            <a:r>
              <a:rPr lang="en-US" sz="3154">
                <a:solidFill>
                  <a:srgbClr val="000000"/>
                </a:solidFill>
                <a:latin typeface="Open Sans"/>
              </a:rPr>
              <a:t> au genre </a:t>
            </a:r>
            <a:r>
              <a:rPr lang="en-US" sz="3154" err="1">
                <a:solidFill>
                  <a:srgbClr val="000000"/>
                </a:solidFill>
                <a:latin typeface="Open Sans"/>
              </a:rPr>
              <a:t>humain</a:t>
            </a:r>
            <a:r>
              <a:rPr lang="en-US" sz="3154">
                <a:solidFill>
                  <a:srgbClr val="000000"/>
                </a:solidFill>
                <a:latin typeface="Open Sans"/>
              </a:rPr>
              <a:t>: comment </a:t>
            </a:r>
            <a:r>
              <a:rPr lang="en-US" sz="3154" err="1">
                <a:solidFill>
                  <a:srgbClr val="000000"/>
                </a:solidFill>
                <a:latin typeface="Open Sans"/>
              </a:rPr>
              <a:t>vivons</a:t>
            </a:r>
            <a:r>
              <a:rPr lang="en-US" sz="3154">
                <a:solidFill>
                  <a:srgbClr val="000000"/>
                </a:solidFill>
                <a:latin typeface="Open Sans"/>
              </a:rPr>
              <a:t>-nous </a:t>
            </a:r>
            <a:r>
              <a:rPr lang="en-US" sz="3154" err="1">
                <a:solidFill>
                  <a:srgbClr val="000000"/>
                </a:solidFill>
                <a:latin typeface="Open Sans"/>
              </a:rPr>
              <a:t>tous</a:t>
            </a:r>
            <a:r>
              <a:rPr lang="en-US" sz="3154">
                <a:solidFill>
                  <a:srgbClr val="000000"/>
                </a:solidFill>
                <a:latin typeface="Open Sans"/>
              </a:rPr>
              <a:t> ensemble ?</a:t>
            </a:r>
          </a:p>
          <a:p>
            <a:pPr>
              <a:lnSpc>
                <a:spcPts val="3785"/>
              </a:lnSpc>
            </a:pPr>
            <a:endParaRPr lang="en-US" sz="3154">
              <a:solidFill>
                <a:srgbClr val="000000"/>
              </a:solidFill>
              <a:latin typeface="Open Sans"/>
            </a:endParaRPr>
          </a:p>
        </p:txBody>
      </p:sp>
      <p:sp>
        <p:nvSpPr>
          <p:cNvPr id="8" name="TextBox 8"/>
          <p:cNvSpPr txBox="1"/>
          <p:nvPr/>
        </p:nvSpPr>
        <p:spPr>
          <a:xfrm>
            <a:off x="1028700" y="1295116"/>
            <a:ext cx="7141906" cy="725070"/>
          </a:xfrm>
          <a:prstGeom prst="rect">
            <a:avLst/>
          </a:prstGeom>
        </p:spPr>
        <p:txBody>
          <a:bodyPr lIns="0" tIns="0" rIns="0" bIns="0" rtlCol="0" anchor="t">
            <a:spAutoFit/>
          </a:bodyPr>
          <a:lstStyle/>
          <a:p>
            <a:pPr>
              <a:lnSpc>
                <a:spcPts val="5600"/>
              </a:lnSpc>
              <a:spcBef>
                <a:spcPct val="0"/>
              </a:spcBef>
            </a:pPr>
            <a:r>
              <a:rPr lang="en-US" sz="5600">
                <a:solidFill>
                  <a:srgbClr val="000000"/>
                </a:solidFill>
                <a:latin typeface="DIN Next Slab Pro 2"/>
              </a:rPr>
              <a:t>Bases de </a:t>
            </a:r>
            <a:r>
              <a:rPr lang="en-US" sz="5600" err="1">
                <a:solidFill>
                  <a:srgbClr val="000000"/>
                </a:solidFill>
                <a:latin typeface="DIN Next Slab Pro 2"/>
              </a:rPr>
              <a:t>l’éthique</a:t>
            </a:r>
            <a:endParaRPr lang="en-US" sz="5600">
              <a:solidFill>
                <a:srgbClr val="000000"/>
              </a:solidFill>
              <a:latin typeface="DIN Next Slab Pro 2"/>
            </a:endParaRPr>
          </a:p>
        </p:txBody>
      </p:sp>
      <p:sp>
        <p:nvSpPr>
          <p:cNvPr id="9" name="TextBox 9"/>
          <p:cNvSpPr txBox="1"/>
          <p:nvPr/>
        </p:nvSpPr>
        <p:spPr>
          <a:xfrm>
            <a:off x="3129179" y="4996360"/>
            <a:ext cx="10289709" cy="961566"/>
          </a:xfrm>
          <a:prstGeom prst="rect">
            <a:avLst/>
          </a:prstGeom>
        </p:spPr>
        <p:txBody>
          <a:bodyPr lIns="0" tIns="0" rIns="0" bIns="0" rtlCol="0" anchor="t">
            <a:spAutoFit/>
          </a:bodyPr>
          <a:lstStyle/>
          <a:p>
            <a:pPr>
              <a:lnSpc>
                <a:spcPts val="3785"/>
              </a:lnSpc>
            </a:pPr>
            <a:r>
              <a:rPr lang="en-US" sz="3154">
                <a:solidFill>
                  <a:srgbClr val="000000"/>
                </a:solidFill>
                <a:latin typeface="Open Sans"/>
              </a:rPr>
              <a:t>Idée et </a:t>
            </a:r>
            <a:r>
              <a:rPr lang="en-US" sz="3154" err="1">
                <a:solidFill>
                  <a:srgbClr val="000000"/>
                </a:solidFill>
                <a:latin typeface="Open Sans"/>
              </a:rPr>
              <a:t>représentation</a:t>
            </a:r>
            <a:r>
              <a:rPr lang="en-US" sz="3154">
                <a:solidFill>
                  <a:srgbClr val="000000"/>
                </a:solidFill>
                <a:latin typeface="Open Sans"/>
              </a:rPr>
              <a:t>: </a:t>
            </a:r>
            <a:r>
              <a:rPr lang="en-US" sz="3154" err="1">
                <a:solidFill>
                  <a:srgbClr val="000000"/>
                </a:solidFill>
                <a:latin typeface="Open Sans"/>
              </a:rPr>
              <a:t>qu’est-ce</a:t>
            </a:r>
            <a:r>
              <a:rPr lang="en-US" sz="3154">
                <a:solidFill>
                  <a:srgbClr val="000000"/>
                </a:solidFill>
                <a:latin typeface="Open Sans"/>
              </a:rPr>
              <a:t> qui </a:t>
            </a:r>
            <a:r>
              <a:rPr lang="en-US" sz="3154" err="1">
                <a:solidFill>
                  <a:srgbClr val="000000"/>
                </a:solidFill>
                <a:latin typeface="Open Sans"/>
              </a:rPr>
              <a:t>est</a:t>
            </a:r>
            <a:r>
              <a:rPr lang="en-US" sz="3154">
                <a:solidFill>
                  <a:srgbClr val="000000"/>
                </a:solidFill>
                <a:latin typeface="Open Sans"/>
              </a:rPr>
              <a:t> </a:t>
            </a:r>
            <a:r>
              <a:rPr lang="en-US" sz="3154" err="1">
                <a:solidFill>
                  <a:srgbClr val="000000"/>
                </a:solidFill>
                <a:latin typeface="Open Sans"/>
              </a:rPr>
              <a:t>juste</a:t>
            </a:r>
            <a:r>
              <a:rPr lang="en-US" sz="3154">
                <a:solidFill>
                  <a:srgbClr val="000000"/>
                </a:solidFill>
                <a:latin typeface="Open Sans"/>
              </a:rPr>
              <a:t> </a:t>
            </a:r>
            <a:r>
              <a:rPr lang="en-US" sz="3154" err="1">
                <a:solidFill>
                  <a:srgbClr val="000000"/>
                </a:solidFill>
                <a:latin typeface="Open Sans"/>
              </a:rPr>
              <a:t>ou</a:t>
            </a:r>
            <a:r>
              <a:rPr lang="en-US" sz="3154">
                <a:solidFill>
                  <a:srgbClr val="000000"/>
                </a:solidFill>
                <a:latin typeface="Open Sans"/>
              </a:rPr>
              <a:t> faux ?</a:t>
            </a:r>
          </a:p>
          <a:p>
            <a:pPr marL="0" lvl="0" indent="0" algn="l">
              <a:lnSpc>
                <a:spcPts val="3785"/>
              </a:lnSpc>
              <a:spcBef>
                <a:spcPct val="0"/>
              </a:spcBef>
            </a:pPr>
            <a:endParaRPr lang="en-US" sz="3154">
              <a:solidFill>
                <a:srgbClr val="000000"/>
              </a:solidFill>
              <a:latin typeface="Open Sans"/>
            </a:endParaRPr>
          </a:p>
        </p:txBody>
      </p:sp>
      <p:sp>
        <p:nvSpPr>
          <p:cNvPr id="10" name="TextBox 10"/>
          <p:cNvSpPr txBox="1"/>
          <p:nvPr/>
        </p:nvSpPr>
        <p:spPr>
          <a:xfrm>
            <a:off x="3129178" y="6774630"/>
            <a:ext cx="7952803" cy="961566"/>
          </a:xfrm>
          <a:prstGeom prst="rect">
            <a:avLst/>
          </a:prstGeom>
        </p:spPr>
        <p:txBody>
          <a:bodyPr wrap="square" lIns="0" tIns="0" rIns="0" bIns="0" rtlCol="0" anchor="t">
            <a:spAutoFit/>
          </a:bodyPr>
          <a:lstStyle/>
          <a:p>
            <a:pPr>
              <a:lnSpc>
                <a:spcPts val="3785"/>
              </a:lnSpc>
            </a:pPr>
            <a:r>
              <a:rPr lang="en-US" sz="3154" err="1">
                <a:solidFill>
                  <a:srgbClr val="000000"/>
                </a:solidFill>
                <a:latin typeface="Open Sans"/>
              </a:rPr>
              <a:t>Agir</a:t>
            </a:r>
            <a:r>
              <a:rPr lang="en-US" sz="3154">
                <a:solidFill>
                  <a:srgbClr val="000000"/>
                </a:solidFill>
                <a:latin typeface="Open Sans"/>
              </a:rPr>
              <a:t> </a:t>
            </a:r>
            <a:r>
              <a:rPr lang="en-US" sz="3154" err="1">
                <a:solidFill>
                  <a:srgbClr val="000000"/>
                </a:solidFill>
                <a:latin typeface="Open Sans"/>
              </a:rPr>
              <a:t>en</a:t>
            </a:r>
            <a:r>
              <a:rPr lang="en-US" sz="3154">
                <a:solidFill>
                  <a:srgbClr val="000000"/>
                </a:solidFill>
                <a:latin typeface="Open Sans"/>
              </a:rPr>
              <a:t> </a:t>
            </a:r>
            <a:r>
              <a:rPr lang="en-US" sz="3154" err="1">
                <a:solidFill>
                  <a:srgbClr val="000000"/>
                </a:solidFill>
                <a:latin typeface="Open Sans"/>
              </a:rPr>
              <a:t>distinguant</a:t>
            </a:r>
            <a:r>
              <a:rPr lang="en-US" sz="3154">
                <a:solidFill>
                  <a:srgbClr val="000000"/>
                </a:solidFill>
                <a:latin typeface="Open Sans"/>
              </a:rPr>
              <a:t> le « bien » et le « mal »</a:t>
            </a:r>
          </a:p>
          <a:p>
            <a:pPr marL="0" lvl="0" indent="0" algn="l">
              <a:lnSpc>
                <a:spcPts val="3785"/>
              </a:lnSpc>
              <a:spcBef>
                <a:spcPct val="0"/>
              </a:spcBef>
            </a:pPr>
            <a:endParaRPr lang="en-US" sz="3154">
              <a:solidFill>
                <a:srgbClr val="000000"/>
              </a:solidFill>
              <a:latin typeface="Open Sans"/>
            </a:endParaRPr>
          </a:p>
        </p:txBody>
      </p:sp>
      <p:sp>
        <p:nvSpPr>
          <p:cNvPr id="11" name="TextBox 11"/>
          <p:cNvSpPr txBox="1"/>
          <p:nvPr/>
        </p:nvSpPr>
        <p:spPr>
          <a:xfrm>
            <a:off x="3129179" y="8550813"/>
            <a:ext cx="15158821" cy="1444563"/>
          </a:xfrm>
          <a:prstGeom prst="rect">
            <a:avLst/>
          </a:prstGeom>
        </p:spPr>
        <p:txBody>
          <a:bodyPr lIns="0" tIns="0" rIns="0" bIns="0" rtlCol="0" anchor="t">
            <a:spAutoFit/>
          </a:bodyPr>
          <a:lstStyle/>
          <a:p>
            <a:pPr>
              <a:lnSpc>
                <a:spcPts val="3785"/>
              </a:lnSpc>
            </a:pPr>
            <a:r>
              <a:rPr lang="en-US" sz="3154">
                <a:solidFill>
                  <a:srgbClr val="000000"/>
                </a:solidFill>
                <a:latin typeface="Open Sans"/>
              </a:rPr>
              <a:t>Comment </a:t>
            </a:r>
            <a:r>
              <a:rPr lang="en-US" sz="3154" err="1">
                <a:solidFill>
                  <a:srgbClr val="000000"/>
                </a:solidFill>
                <a:latin typeface="Open Sans"/>
              </a:rPr>
              <a:t>est-ce</a:t>
            </a:r>
            <a:r>
              <a:rPr lang="en-US" sz="3154">
                <a:solidFill>
                  <a:srgbClr val="000000"/>
                </a:solidFill>
                <a:latin typeface="Open Sans"/>
              </a:rPr>
              <a:t> que </a:t>
            </a:r>
            <a:r>
              <a:rPr lang="en-US" sz="3154" err="1">
                <a:solidFill>
                  <a:srgbClr val="000000"/>
                </a:solidFill>
                <a:latin typeface="Open Sans"/>
              </a:rPr>
              <a:t>j’entends</a:t>
            </a:r>
            <a:r>
              <a:rPr lang="en-US" sz="3154">
                <a:solidFill>
                  <a:srgbClr val="000000"/>
                </a:solidFill>
                <a:latin typeface="Open Sans"/>
              </a:rPr>
              <a:t> me </a:t>
            </a:r>
            <a:r>
              <a:rPr lang="en-US" sz="3154" err="1">
                <a:solidFill>
                  <a:srgbClr val="000000"/>
                </a:solidFill>
                <a:latin typeface="Open Sans"/>
              </a:rPr>
              <a:t>comporter</a:t>
            </a:r>
            <a:r>
              <a:rPr lang="en-US" sz="3154">
                <a:solidFill>
                  <a:srgbClr val="000000"/>
                </a:solidFill>
                <a:latin typeface="Open Sans"/>
              </a:rPr>
              <a:t> « </a:t>
            </a:r>
            <a:r>
              <a:rPr lang="en-US" sz="3154" err="1">
                <a:solidFill>
                  <a:srgbClr val="000000"/>
                </a:solidFill>
                <a:latin typeface="Open Sans"/>
              </a:rPr>
              <a:t>correctement</a:t>
            </a:r>
            <a:r>
              <a:rPr lang="en-US" sz="3154">
                <a:solidFill>
                  <a:srgbClr val="000000"/>
                </a:solidFill>
                <a:latin typeface="Open Sans"/>
              </a:rPr>
              <a:t> » et </a:t>
            </a:r>
            <a:r>
              <a:rPr lang="en-US" sz="3154" err="1">
                <a:solidFill>
                  <a:srgbClr val="000000"/>
                </a:solidFill>
                <a:latin typeface="Open Sans"/>
              </a:rPr>
              <a:t>qu’est-ce</a:t>
            </a:r>
            <a:r>
              <a:rPr lang="en-US" sz="3154">
                <a:solidFill>
                  <a:srgbClr val="000000"/>
                </a:solidFill>
                <a:latin typeface="Open Sans"/>
              </a:rPr>
              <a:t> que </a:t>
            </a:r>
            <a:r>
              <a:rPr lang="en-US" sz="3154" err="1">
                <a:solidFill>
                  <a:srgbClr val="000000"/>
                </a:solidFill>
                <a:latin typeface="Open Sans"/>
              </a:rPr>
              <a:t>j’attends</a:t>
            </a:r>
            <a:r>
              <a:rPr lang="en-US" sz="3154">
                <a:solidFill>
                  <a:srgbClr val="000000"/>
                </a:solidFill>
                <a:latin typeface="Open Sans"/>
              </a:rPr>
              <a:t> des </a:t>
            </a:r>
            <a:r>
              <a:rPr lang="en-US" sz="3154" err="1">
                <a:solidFill>
                  <a:srgbClr val="000000"/>
                </a:solidFill>
                <a:latin typeface="Open Sans"/>
              </a:rPr>
              <a:t>autres</a:t>
            </a:r>
            <a:r>
              <a:rPr lang="en-US" sz="3154">
                <a:solidFill>
                  <a:srgbClr val="000000"/>
                </a:solidFill>
                <a:latin typeface="Open Sans"/>
              </a:rPr>
              <a:t> ?</a:t>
            </a:r>
          </a:p>
          <a:p>
            <a:pPr marL="0" lvl="0" indent="0" algn="l">
              <a:lnSpc>
                <a:spcPts val="3785"/>
              </a:lnSpc>
              <a:spcBef>
                <a:spcPct val="0"/>
              </a:spcBef>
            </a:pPr>
            <a:endParaRPr lang="en-US" sz="3154">
              <a:solidFill>
                <a:srgbClr val="000000"/>
              </a:solidFill>
              <a:latin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hlinkClick r:id="rId3"/>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16000"/>
            </a:blip>
            <a:stretch>
              <a:fillRect l="-16035" r="-16035"/>
            </a:stretch>
          </a:blipFill>
        </p:spPr>
        <p:txBody>
          <a:bodyPr/>
          <a:lstStyle/>
          <a:p>
            <a:endParaRPr lang="de-CH"/>
          </a:p>
        </p:txBody>
      </p:sp>
      <p:sp>
        <p:nvSpPr>
          <p:cNvPr id="3" name="Freeform 3"/>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CH"/>
          </a:p>
        </p:txBody>
      </p:sp>
      <p:sp>
        <p:nvSpPr>
          <p:cNvPr id="4" name="Freeform 4">
            <a:hlinkClick r:id="rId7" tooltip="https://tool.jugendundsport.ch/courses/l60c2d/modules/63241c2432055517c7080912?preview=&amp;lang=de"/>
          </p:cNvPr>
          <p:cNvSpPr/>
          <p:nvPr/>
        </p:nvSpPr>
        <p:spPr>
          <a:xfrm>
            <a:off x="6267056" y="3024954"/>
            <a:ext cx="5753888" cy="5739503"/>
          </a:xfrm>
          <a:custGeom>
            <a:avLst/>
            <a:gdLst/>
            <a:ahLst/>
            <a:cxnLst/>
            <a:rect l="l" t="t" r="r" b="b"/>
            <a:pathLst>
              <a:path w="5753888" h="5739503">
                <a:moveTo>
                  <a:pt x="0" y="0"/>
                </a:moveTo>
                <a:lnTo>
                  <a:pt x="5753888" y="0"/>
                </a:lnTo>
                <a:lnTo>
                  <a:pt x="5753888" y="5739502"/>
                </a:lnTo>
                <a:lnTo>
                  <a:pt x="0" y="57395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CH"/>
          </a:p>
        </p:txBody>
      </p:sp>
      <p:sp>
        <p:nvSpPr>
          <p:cNvPr id="5" name="TextBox 5"/>
          <p:cNvSpPr txBox="1"/>
          <p:nvPr/>
        </p:nvSpPr>
        <p:spPr>
          <a:xfrm>
            <a:off x="1028700" y="1295116"/>
            <a:ext cx="9931945" cy="751840"/>
          </a:xfrm>
          <a:prstGeom prst="rect">
            <a:avLst/>
          </a:prstGeom>
        </p:spPr>
        <p:txBody>
          <a:bodyPr lIns="0" tIns="0" rIns="0" bIns="0" rtlCol="0" anchor="t">
            <a:spAutoFit/>
          </a:bodyPr>
          <a:lstStyle/>
          <a:p>
            <a:pPr>
              <a:lnSpc>
                <a:spcPts val="5600"/>
              </a:lnSpc>
              <a:spcBef>
                <a:spcPct val="0"/>
              </a:spcBef>
            </a:pPr>
            <a:r>
              <a:rPr lang="en-US" sz="5600">
                <a:solidFill>
                  <a:srgbClr val="000000"/>
                </a:solidFill>
                <a:latin typeface="DIN Next Slab Pro 2"/>
              </a:rPr>
              <a:t>Quelle est mon attitude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8443836" y="6020412"/>
            <a:ext cx="7312716" cy="0"/>
          </a:xfrm>
          <a:prstGeom prst="line">
            <a:avLst/>
          </a:prstGeom>
          <a:ln w="47625" cap="flat">
            <a:solidFill>
              <a:srgbClr val="FFFFFF"/>
            </a:solidFill>
            <a:prstDash val="solid"/>
            <a:headEnd type="none" w="sm" len="sm"/>
            <a:tailEnd type="none" w="sm" len="sm"/>
          </a:ln>
        </p:spPr>
        <p:txBody>
          <a:bodyPr/>
          <a:lstStyle/>
          <a:p>
            <a:endParaRPr lang="de-CH"/>
          </a:p>
        </p:txBody>
      </p:sp>
      <p:sp>
        <p:nvSpPr>
          <p:cNvPr id="3" name="Freeform 3"/>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a:p>
        </p:txBody>
      </p:sp>
      <p:sp>
        <p:nvSpPr>
          <p:cNvPr id="4" name="Freeform 4"/>
          <p:cNvSpPr/>
          <p:nvPr/>
        </p:nvSpPr>
        <p:spPr>
          <a:xfrm>
            <a:off x="-208316" y="2373088"/>
            <a:ext cx="18496316" cy="7913912"/>
          </a:xfrm>
          <a:custGeom>
            <a:avLst/>
            <a:gdLst/>
            <a:ahLst/>
            <a:cxnLst/>
            <a:rect l="l" t="t" r="r" b="b"/>
            <a:pathLst>
              <a:path w="18496316" h="7913912">
                <a:moveTo>
                  <a:pt x="0" y="0"/>
                </a:moveTo>
                <a:lnTo>
                  <a:pt x="18496316" y="0"/>
                </a:lnTo>
                <a:lnTo>
                  <a:pt x="18496316" y="7913912"/>
                </a:lnTo>
                <a:lnTo>
                  <a:pt x="0" y="7913912"/>
                </a:lnTo>
                <a:lnTo>
                  <a:pt x="0" y="0"/>
                </a:lnTo>
                <a:close/>
              </a:path>
            </a:pathLst>
          </a:custGeom>
          <a:blipFill>
            <a:blip r:embed="rId5"/>
            <a:stretch>
              <a:fillRect/>
            </a:stretch>
          </a:blipFill>
        </p:spPr>
        <p:txBody>
          <a:bodyPr/>
          <a:lstStyle/>
          <a:p>
            <a:endParaRPr lang="de-CH"/>
          </a:p>
        </p:txBody>
      </p:sp>
      <p:sp>
        <p:nvSpPr>
          <p:cNvPr id="5" name="TextBox 5"/>
          <p:cNvSpPr txBox="1"/>
          <p:nvPr/>
        </p:nvSpPr>
        <p:spPr>
          <a:xfrm>
            <a:off x="1028700" y="1295116"/>
            <a:ext cx="16230600" cy="751840"/>
          </a:xfrm>
          <a:prstGeom prst="rect">
            <a:avLst/>
          </a:prstGeom>
        </p:spPr>
        <p:txBody>
          <a:bodyPr lIns="0" tIns="0" rIns="0" bIns="0" rtlCol="0" anchor="t">
            <a:spAutoFit/>
          </a:bodyPr>
          <a:lstStyle/>
          <a:p>
            <a:pPr>
              <a:lnSpc>
                <a:spcPts val="5600"/>
              </a:lnSpc>
              <a:spcBef>
                <a:spcPct val="0"/>
              </a:spcBef>
            </a:pPr>
            <a:r>
              <a:rPr lang="en-US" sz="5600" err="1">
                <a:solidFill>
                  <a:srgbClr val="000000"/>
                </a:solidFill>
                <a:latin typeface="DIN Next Slab Pro 2"/>
              </a:rPr>
              <a:t>Valeurs</a:t>
            </a:r>
            <a:r>
              <a:rPr lang="en-US" sz="5600">
                <a:solidFill>
                  <a:srgbClr val="000000"/>
                </a:solidFill>
                <a:latin typeface="DIN Next Slab Pro 2"/>
              </a:rPr>
              <a:t> et </a:t>
            </a:r>
            <a:r>
              <a:rPr lang="en-US" sz="5600" err="1">
                <a:solidFill>
                  <a:srgbClr val="000000"/>
                </a:solidFill>
                <a:latin typeface="DIN Next Slab Pro 2"/>
              </a:rPr>
              <a:t>prévention</a:t>
            </a:r>
            <a:r>
              <a:rPr lang="en-US" sz="5600">
                <a:solidFill>
                  <a:srgbClr val="000000"/>
                </a:solidFill>
                <a:latin typeface="DIN Next Slab Pro 2"/>
              </a:rPr>
              <a:t> à la FSG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a:p>
        </p:txBody>
      </p:sp>
      <p:grpSp>
        <p:nvGrpSpPr>
          <p:cNvPr id="3" name="Group 3"/>
          <p:cNvGrpSpPr/>
          <p:nvPr/>
        </p:nvGrpSpPr>
        <p:grpSpPr>
          <a:xfrm>
            <a:off x="9416032" y="5207504"/>
            <a:ext cx="617899" cy="61789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232A"/>
            </a:solidFill>
          </p:spPr>
          <p:txBody>
            <a:bodyPr/>
            <a:lstStyle/>
            <a:p>
              <a:endParaRPr lang="de-CH"/>
            </a:p>
          </p:txBody>
        </p:sp>
        <p:sp>
          <p:nvSpPr>
            <p:cNvPr id="5" name="TextBox 5"/>
            <p:cNvSpPr txBox="1"/>
            <p:nvPr/>
          </p:nvSpPr>
          <p:spPr>
            <a:xfrm>
              <a:off x="76200" y="76200"/>
              <a:ext cx="660400" cy="660400"/>
            </a:xfrm>
            <a:prstGeom prst="rect">
              <a:avLst/>
            </a:prstGeom>
          </p:spPr>
          <p:txBody>
            <a:bodyPr lIns="50800" tIns="50800" rIns="50800" bIns="50800" rtlCol="0" anchor="ctr"/>
            <a:lstStyle/>
            <a:p>
              <a:pPr algn="ctr">
                <a:lnSpc>
                  <a:spcPts val="2879"/>
                </a:lnSpc>
              </a:pPr>
              <a:r>
                <a:rPr lang="en-US" sz="2400">
                  <a:solidFill>
                    <a:srgbClr val="FFFFFF"/>
                  </a:solidFill>
                  <a:latin typeface="DIN Next Slab Pro 1"/>
                </a:rPr>
                <a:t>7</a:t>
              </a:r>
            </a:p>
          </p:txBody>
        </p:sp>
      </p:grpSp>
      <p:grpSp>
        <p:nvGrpSpPr>
          <p:cNvPr id="6" name="Group 6"/>
          <p:cNvGrpSpPr/>
          <p:nvPr/>
        </p:nvGrpSpPr>
        <p:grpSpPr>
          <a:xfrm>
            <a:off x="9400971" y="4438908"/>
            <a:ext cx="617899" cy="61789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232A"/>
            </a:solidFill>
          </p:spPr>
          <p:txBody>
            <a:bodyPr/>
            <a:lstStyle/>
            <a:p>
              <a:endParaRPr lang="de-CH"/>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2879"/>
                </a:lnSpc>
              </a:pPr>
              <a:r>
                <a:rPr lang="en-US" sz="2400">
                  <a:solidFill>
                    <a:srgbClr val="FFFFFF"/>
                  </a:solidFill>
                  <a:latin typeface="DIN Next Slab Pro 1"/>
                </a:rPr>
                <a:t>6</a:t>
              </a:r>
            </a:p>
          </p:txBody>
        </p:sp>
      </p:grpSp>
      <p:grpSp>
        <p:nvGrpSpPr>
          <p:cNvPr id="9" name="Group 9"/>
          <p:cNvGrpSpPr/>
          <p:nvPr/>
        </p:nvGrpSpPr>
        <p:grpSpPr>
          <a:xfrm>
            <a:off x="1046855" y="7515257"/>
            <a:ext cx="617899" cy="617899"/>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232A"/>
            </a:solidFill>
          </p:spPr>
          <p:txBody>
            <a:bodyPr/>
            <a:lstStyle/>
            <a:p>
              <a:endParaRPr lang="de-CH"/>
            </a:p>
          </p:txBody>
        </p:sp>
        <p:sp>
          <p:nvSpPr>
            <p:cNvPr id="11" name="TextBox 11"/>
            <p:cNvSpPr txBox="1"/>
            <p:nvPr/>
          </p:nvSpPr>
          <p:spPr>
            <a:xfrm>
              <a:off x="76200" y="76200"/>
              <a:ext cx="660400" cy="660400"/>
            </a:xfrm>
            <a:prstGeom prst="rect">
              <a:avLst/>
            </a:prstGeom>
          </p:spPr>
          <p:txBody>
            <a:bodyPr lIns="50800" tIns="50800" rIns="50800" bIns="50800" rtlCol="0" anchor="ctr"/>
            <a:lstStyle/>
            <a:p>
              <a:pPr algn="ctr">
                <a:lnSpc>
                  <a:spcPts val="2879"/>
                </a:lnSpc>
              </a:pPr>
              <a:r>
                <a:rPr lang="en-US" sz="2400">
                  <a:solidFill>
                    <a:srgbClr val="FFFFFF"/>
                  </a:solidFill>
                  <a:latin typeface="DIN Next Slab Pro 1"/>
                </a:rPr>
                <a:t>5</a:t>
              </a:r>
            </a:p>
          </p:txBody>
        </p:sp>
      </p:grpSp>
      <p:grpSp>
        <p:nvGrpSpPr>
          <p:cNvPr id="12" name="Group 12"/>
          <p:cNvGrpSpPr/>
          <p:nvPr/>
        </p:nvGrpSpPr>
        <p:grpSpPr>
          <a:xfrm>
            <a:off x="1049746" y="6746661"/>
            <a:ext cx="617899" cy="617899"/>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232A"/>
            </a:solidFill>
          </p:spPr>
          <p:txBody>
            <a:bodyPr/>
            <a:lstStyle/>
            <a:p>
              <a:endParaRPr lang="de-CH"/>
            </a:p>
          </p:txBody>
        </p:sp>
        <p:sp>
          <p:nvSpPr>
            <p:cNvPr id="14" name="TextBox 14"/>
            <p:cNvSpPr txBox="1"/>
            <p:nvPr/>
          </p:nvSpPr>
          <p:spPr>
            <a:xfrm>
              <a:off x="76200" y="76200"/>
              <a:ext cx="660400" cy="660400"/>
            </a:xfrm>
            <a:prstGeom prst="rect">
              <a:avLst/>
            </a:prstGeom>
          </p:spPr>
          <p:txBody>
            <a:bodyPr lIns="50800" tIns="50800" rIns="50800" bIns="50800" rtlCol="0" anchor="ctr"/>
            <a:lstStyle/>
            <a:p>
              <a:pPr algn="ctr">
                <a:lnSpc>
                  <a:spcPts val="2879"/>
                </a:lnSpc>
              </a:pPr>
              <a:r>
                <a:rPr lang="en-US" sz="2400">
                  <a:solidFill>
                    <a:srgbClr val="FFFFFF"/>
                  </a:solidFill>
                  <a:latin typeface="DIN Next Slab Pro 1"/>
                </a:rPr>
                <a:t>4</a:t>
              </a:r>
            </a:p>
          </p:txBody>
        </p:sp>
      </p:grpSp>
      <p:grpSp>
        <p:nvGrpSpPr>
          <p:cNvPr id="15" name="Group 15"/>
          <p:cNvGrpSpPr/>
          <p:nvPr/>
        </p:nvGrpSpPr>
        <p:grpSpPr>
          <a:xfrm>
            <a:off x="1049746" y="5978064"/>
            <a:ext cx="617899" cy="617899"/>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232A"/>
            </a:solidFill>
          </p:spPr>
          <p:txBody>
            <a:bodyPr/>
            <a:lstStyle/>
            <a:p>
              <a:endParaRPr lang="de-CH"/>
            </a:p>
          </p:txBody>
        </p:sp>
        <p:sp>
          <p:nvSpPr>
            <p:cNvPr id="17" name="TextBox 17"/>
            <p:cNvSpPr txBox="1"/>
            <p:nvPr/>
          </p:nvSpPr>
          <p:spPr>
            <a:xfrm>
              <a:off x="76200" y="76200"/>
              <a:ext cx="660400" cy="660400"/>
            </a:xfrm>
            <a:prstGeom prst="rect">
              <a:avLst/>
            </a:prstGeom>
          </p:spPr>
          <p:txBody>
            <a:bodyPr lIns="50800" tIns="50800" rIns="50800" bIns="50800" rtlCol="0" anchor="ctr"/>
            <a:lstStyle/>
            <a:p>
              <a:pPr algn="ctr">
                <a:lnSpc>
                  <a:spcPts val="2879"/>
                </a:lnSpc>
              </a:pPr>
              <a:r>
                <a:rPr lang="en-US" sz="2400">
                  <a:solidFill>
                    <a:srgbClr val="FFFFFF"/>
                  </a:solidFill>
                  <a:latin typeface="DIN Next Slab Pro 1"/>
                </a:rPr>
                <a:t>3</a:t>
              </a:r>
            </a:p>
          </p:txBody>
        </p:sp>
      </p:grpSp>
      <p:grpSp>
        <p:nvGrpSpPr>
          <p:cNvPr id="18" name="Group 18"/>
          <p:cNvGrpSpPr/>
          <p:nvPr/>
        </p:nvGrpSpPr>
        <p:grpSpPr>
          <a:xfrm>
            <a:off x="1049746" y="5209468"/>
            <a:ext cx="617899" cy="617899"/>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232A"/>
            </a:solidFill>
          </p:spPr>
          <p:txBody>
            <a:bodyPr/>
            <a:lstStyle/>
            <a:p>
              <a:endParaRPr lang="de-CH"/>
            </a:p>
          </p:txBody>
        </p:sp>
        <p:sp>
          <p:nvSpPr>
            <p:cNvPr id="20" name="TextBox 20"/>
            <p:cNvSpPr txBox="1"/>
            <p:nvPr/>
          </p:nvSpPr>
          <p:spPr>
            <a:xfrm>
              <a:off x="76200" y="76200"/>
              <a:ext cx="660400" cy="660400"/>
            </a:xfrm>
            <a:prstGeom prst="rect">
              <a:avLst/>
            </a:prstGeom>
          </p:spPr>
          <p:txBody>
            <a:bodyPr lIns="50800" tIns="50800" rIns="50800" bIns="50800" rtlCol="0" anchor="ctr"/>
            <a:lstStyle/>
            <a:p>
              <a:pPr algn="ctr">
                <a:lnSpc>
                  <a:spcPts val="2879"/>
                </a:lnSpc>
              </a:pPr>
              <a:r>
                <a:rPr lang="en-US" sz="2400">
                  <a:solidFill>
                    <a:srgbClr val="FFFFFF"/>
                  </a:solidFill>
                  <a:latin typeface="DIN Next Slab Pro 1"/>
                </a:rPr>
                <a:t>2</a:t>
              </a:r>
            </a:p>
          </p:txBody>
        </p:sp>
      </p:grpSp>
      <p:grpSp>
        <p:nvGrpSpPr>
          <p:cNvPr id="21" name="Group 21"/>
          <p:cNvGrpSpPr/>
          <p:nvPr/>
        </p:nvGrpSpPr>
        <p:grpSpPr>
          <a:xfrm>
            <a:off x="1046855" y="4438908"/>
            <a:ext cx="617899" cy="61789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232A"/>
            </a:solidFill>
          </p:spPr>
          <p:txBody>
            <a:bodyPr/>
            <a:lstStyle/>
            <a:p>
              <a:endParaRPr lang="de-CH"/>
            </a:p>
          </p:txBody>
        </p:sp>
        <p:sp>
          <p:nvSpPr>
            <p:cNvPr id="23" name="TextBox 23"/>
            <p:cNvSpPr txBox="1"/>
            <p:nvPr/>
          </p:nvSpPr>
          <p:spPr>
            <a:xfrm>
              <a:off x="76200" y="76200"/>
              <a:ext cx="660400" cy="660400"/>
            </a:xfrm>
            <a:prstGeom prst="rect">
              <a:avLst/>
            </a:prstGeom>
          </p:spPr>
          <p:txBody>
            <a:bodyPr lIns="50800" tIns="50800" rIns="50800" bIns="50800" rtlCol="0" anchor="ctr"/>
            <a:lstStyle/>
            <a:p>
              <a:pPr algn="ctr">
                <a:lnSpc>
                  <a:spcPts val="2879"/>
                </a:lnSpc>
              </a:pPr>
              <a:r>
                <a:rPr lang="en-US" sz="2400">
                  <a:solidFill>
                    <a:srgbClr val="FFFFFF"/>
                  </a:solidFill>
                  <a:latin typeface="DIN Next Slab Pro 1"/>
                </a:rPr>
                <a:t>1</a:t>
              </a:r>
            </a:p>
          </p:txBody>
        </p:sp>
      </p:grpSp>
      <p:grpSp>
        <p:nvGrpSpPr>
          <p:cNvPr id="24" name="Group 24"/>
          <p:cNvGrpSpPr/>
          <p:nvPr/>
        </p:nvGrpSpPr>
        <p:grpSpPr>
          <a:xfrm>
            <a:off x="9398080" y="6744696"/>
            <a:ext cx="617899" cy="617899"/>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232A"/>
            </a:solidFill>
          </p:spPr>
          <p:txBody>
            <a:bodyPr/>
            <a:lstStyle/>
            <a:p>
              <a:endParaRPr lang="de-CH"/>
            </a:p>
          </p:txBody>
        </p:sp>
        <p:sp>
          <p:nvSpPr>
            <p:cNvPr id="26" name="TextBox 26"/>
            <p:cNvSpPr txBox="1"/>
            <p:nvPr/>
          </p:nvSpPr>
          <p:spPr>
            <a:xfrm>
              <a:off x="76200" y="76200"/>
              <a:ext cx="660400" cy="660400"/>
            </a:xfrm>
            <a:prstGeom prst="rect">
              <a:avLst/>
            </a:prstGeom>
          </p:spPr>
          <p:txBody>
            <a:bodyPr lIns="50800" tIns="50800" rIns="50800" bIns="50800" rtlCol="0" anchor="ctr"/>
            <a:lstStyle/>
            <a:p>
              <a:pPr algn="ctr">
                <a:lnSpc>
                  <a:spcPts val="2879"/>
                </a:lnSpc>
              </a:pPr>
              <a:r>
                <a:rPr lang="en-US" sz="2400">
                  <a:solidFill>
                    <a:srgbClr val="FFFFFF"/>
                  </a:solidFill>
                  <a:latin typeface="DIN Next Slab Pro 1"/>
                </a:rPr>
                <a:t>9</a:t>
              </a:r>
            </a:p>
          </p:txBody>
        </p:sp>
      </p:grpSp>
      <p:grpSp>
        <p:nvGrpSpPr>
          <p:cNvPr id="27" name="Group 27"/>
          <p:cNvGrpSpPr/>
          <p:nvPr/>
        </p:nvGrpSpPr>
        <p:grpSpPr>
          <a:xfrm>
            <a:off x="9398080" y="5976100"/>
            <a:ext cx="617899" cy="617899"/>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8232A"/>
            </a:solidFill>
          </p:spPr>
          <p:txBody>
            <a:bodyPr/>
            <a:lstStyle/>
            <a:p>
              <a:endParaRPr lang="de-CH"/>
            </a:p>
          </p:txBody>
        </p:sp>
        <p:sp>
          <p:nvSpPr>
            <p:cNvPr id="29" name="TextBox 29"/>
            <p:cNvSpPr txBox="1"/>
            <p:nvPr/>
          </p:nvSpPr>
          <p:spPr>
            <a:xfrm>
              <a:off x="76200" y="76200"/>
              <a:ext cx="660400" cy="660400"/>
            </a:xfrm>
            <a:prstGeom prst="rect">
              <a:avLst/>
            </a:prstGeom>
          </p:spPr>
          <p:txBody>
            <a:bodyPr lIns="50800" tIns="50800" rIns="50800" bIns="50800" rtlCol="0" anchor="ctr"/>
            <a:lstStyle/>
            <a:p>
              <a:pPr algn="ctr">
                <a:lnSpc>
                  <a:spcPts val="2879"/>
                </a:lnSpc>
              </a:pPr>
              <a:r>
                <a:rPr lang="en-US" sz="2400">
                  <a:solidFill>
                    <a:srgbClr val="FFFFFF"/>
                  </a:solidFill>
                  <a:latin typeface="DIN Next Slab Pro 1"/>
                </a:rPr>
                <a:t>8</a:t>
              </a:r>
            </a:p>
          </p:txBody>
        </p:sp>
      </p:grpSp>
      <p:sp>
        <p:nvSpPr>
          <p:cNvPr id="30" name="TextBox 30"/>
          <p:cNvSpPr txBox="1"/>
          <p:nvPr/>
        </p:nvSpPr>
        <p:spPr>
          <a:xfrm>
            <a:off x="1028700" y="1295116"/>
            <a:ext cx="10957920" cy="751840"/>
          </a:xfrm>
          <a:prstGeom prst="rect">
            <a:avLst/>
          </a:prstGeom>
        </p:spPr>
        <p:txBody>
          <a:bodyPr lIns="0" tIns="0" rIns="0" bIns="0" rtlCol="0" anchor="t">
            <a:spAutoFit/>
          </a:bodyPr>
          <a:lstStyle/>
          <a:p>
            <a:pPr>
              <a:lnSpc>
                <a:spcPts val="5600"/>
              </a:lnSpc>
              <a:spcBef>
                <a:spcPct val="0"/>
              </a:spcBef>
            </a:pPr>
            <a:r>
              <a:rPr lang="en-US" sz="5600">
                <a:solidFill>
                  <a:srgbClr val="000000"/>
                </a:solidFill>
                <a:latin typeface="DIN Next Slab Pro 2"/>
              </a:rPr>
              <a:t>Charte d’éthique</a:t>
            </a:r>
          </a:p>
        </p:txBody>
      </p:sp>
      <p:sp>
        <p:nvSpPr>
          <p:cNvPr id="31" name="TextBox 31"/>
          <p:cNvSpPr txBox="1"/>
          <p:nvPr/>
        </p:nvSpPr>
        <p:spPr>
          <a:xfrm>
            <a:off x="1028700" y="2679485"/>
            <a:ext cx="15581355" cy="1423467"/>
          </a:xfrm>
          <a:prstGeom prst="rect">
            <a:avLst/>
          </a:prstGeom>
        </p:spPr>
        <p:txBody>
          <a:bodyPr lIns="0" tIns="0" rIns="0" bIns="0" rtlCol="0" anchor="t">
            <a:spAutoFit/>
          </a:bodyPr>
          <a:lstStyle/>
          <a:p>
            <a:pPr>
              <a:lnSpc>
                <a:spcPts val="3720"/>
              </a:lnSpc>
            </a:pPr>
            <a:r>
              <a:rPr lang="en-US" sz="3100">
                <a:solidFill>
                  <a:srgbClr val="000000"/>
                </a:solidFill>
                <a:latin typeface="Open Sans"/>
              </a:rPr>
              <a:t>Les </a:t>
            </a:r>
            <a:r>
              <a:rPr lang="en-US" sz="3100" err="1">
                <a:solidFill>
                  <a:srgbClr val="000000"/>
                </a:solidFill>
                <a:latin typeface="Open Sans"/>
              </a:rPr>
              <a:t>neuf</a:t>
            </a:r>
            <a:r>
              <a:rPr lang="en-US" sz="3100">
                <a:solidFill>
                  <a:srgbClr val="000000"/>
                </a:solidFill>
                <a:latin typeface="Open Sans"/>
              </a:rPr>
              <a:t> principes du sport </a:t>
            </a:r>
            <a:r>
              <a:rPr lang="en-US" sz="3100" err="1">
                <a:solidFill>
                  <a:srgbClr val="000000"/>
                </a:solidFill>
                <a:latin typeface="Open Sans"/>
              </a:rPr>
              <a:t>suisse</a:t>
            </a:r>
            <a:r>
              <a:rPr lang="en-US" sz="3100">
                <a:solidFill>
                  <a:srgbClr val="000000"/>
                </a:solidFill>
                <a:latin typeface="Open Sans"/>
              </a:rPr>
              <a:t> : ensemble pour un sport propre, </a:t>
            </a:r>
            <a:r>
              <a:rPr lang="en-US" sz="3100" err="1">
                <a:solidFill>
                  <a:srgbClr val="000000"/>
                </a:solidFill>
                <a:latin typeface="Open Sans"/>
              </a:rPr>
              <a:t>respectueux</a:t>
            </a:r>
            <a:r>
              <a:rPr lang="en-US" sz="3100">
                <a:solidFill>
                  <a:srgbClr val="000000"/>
                </a:solidFill>
                <a:latin typeface="Open Sans"/>
              </a:rPr>
              <a:t>, fair-play et performant</a:t>
            </a:r>
          </a:p>
          <a:p>
            <a:pPr>
              <a:lnSpc>
                <a:spcPts val="3720"/>
              </a:lnSpc>
            </a:pPr>
            <a:endParaRPr lang="en-US" sz="3100">
              <a:solidFill>
                <a:srgbClr val="000000"/>
              </a:solidFill>
              <a:latin typeface="Open Sans"/>
            </a:endParaRPr>
          </a:p>
        </p:txBody>
      </p:sp>
      <p:sp>
        <p:nvSpPr>
          <p:cNvPr id="32" name="TextBox 32"/>
          <p:cNvSpPr txBox="1"/>
          <p:nvPr/>
        </p:nvSpPr>
        <p:spPr>
          <a:xfrm>
            <a:off x="1820773" y="4563415"/>
            <a:ext cx="6437560" cy="718172"/>
          </a:xfrm>
          <a:prstGeom prst="rect">
            <a:avLst/>
          </a:prstGeom>
        </p:spPr>
        <p:txBody>
          <a:bodyPr lIns="0" tIns="0" rIns="0" bIns="0" rtlCol="0" anchor="t">
            <a:spAutoFit/>
          </a:bodyPr>
          <a:lstStyle/>
          <a:p>
            <a:pPr>
              <a:lnSpc>
                <a:spcPts val="2847"/>
              </a:lnSpc>
            </a:pPr>
            <a:r>
              <a:rPr lang="en-US" sz="2372">
                <a:solidFill>
                  <a:srgbClr val="000000"/>
                </a:solidFill>
                <a:latin typeface="Open Sans"/>
              </a:rPr>
              <a:t>Traiter toutes les personnes de manière égale</a:t>
            </a:r>
          </a:p>
          <a:p>
            <a:pPr marL="0" lvl="0" indent="0" algn="l">
              <a:lnSpc>
                <a:spcPts val="2847"/>
              </a:lnSpc>
              <a:spcBef>
                <a:spcPct val="0"/>
              </a:spcBef>
            </a:pPr>
            <a:endParaRPr lang="en-US" sz="2372">
              <a:solidFill>
                <a:srgbClr val="000000"/>
              </a:solidFill>
              <a:latin typeface="Open Sans"/>
            </a:endParaRPr>
          </a:p>
        </p:txBody>
      </p:sp>
      <p:sp>
        <p:nvSpPr>
          <p:cNvPr id="33" name="TextBox 33"/>
          <p:cNvSpPr txBox="1"/>
          <p:nvPr/>
        </p:nvSpPr>
        <p:spPr>
          <a:xfrm>
            <a:off x="1817830" y="5153815"/>
            <a:ext cx="7326170" cy="1077258"/>
          </a:xfrm>
          <a:prstGeom prst="rect">
            <a:avLst/>
          </a:prstGeom>
        </p:spPr>
        <p:txBody>
          <a:bodyPr lIns="0" tIns="0" rIns="0" bIns="0" rtlCol="0" anchor="t">
            <a:spAutoFit/>
          </a:bodyPr>
          <a:lstStyle/>
          <a:p>
            <a:pPr>
              <a:lnSpc>
                <a:spcPts val="2847"/>
              </a:lnSpc>
            </a:pPr>
            <a:r>
              <a:rPr lang="en-US" sz="2372">
                <a:solidFill>
                  <a:srgbClr val="000000"/>
                </a:solidFill>
                <a:latin typeface="Open Sans"/>
              </a:rPr>
              <a:t>Promouvoir l’harmonie du sport avec l’environnement social</a:t>
            </a:r>
          </a:p>
          <a:p>
            <a:pPr marL="0" lvl="0" indent="0" algn="l">
              <a:lnSpc>
                <a:spcPts val="2847"/>
              </a:lnSpc>
              <a:spcBef>
                <a:spcPct val="0"/>
              </a:spcBef>
            </a:pPr>
            <a:endParaRPr lang="en-US" sz="2372">
              <a:solidFill>
                <a:srgbClr val="000000"/>
              </a:solidFill>
              <a:latin typeface="Open Sans"/>
            </a:endParaRPr>
          </a:p>
        </p:txBody>
      </p:sp>
      <p:sp>
        <p:nvSpPr>
          <p:cNvPr id="34" name="TextBox 34"/>
          <p:cNvSpPr txBox="1"/>
          <p:nvPr/>
        </p:nvSpPr>
        <p:spPr>
          <a:xfrm>
            <a:off x="1817830" y="6108061"/>
            <a:ext cx="5651961" cy="718172"/>
          </a:xfrm>
          <a:prstGeom prst="rect">
            <a:avLst/>
          </a:prstGeom>
        </p:spPr>
        <p:txBody>
          <a:bodyPr lIns="0" tIns="0" rIns="0" bIns="0" rtlCol="0" anchor="t">
            <a:spAutoFit/>
          </a:bodyPr>
          <a:lstStyle/>
          <a:p>
            <a:pPr>
              <a:lnSpc>
                <a:spcPts val="2847"/>
              </a:lnSpc>
            </a:pPr>
            <a:r>
              <a:rPr lang="en-US" sz="2372" err="1">
                <a:solidFill>
                  <a:srgbClr val="000000"/>
                </a:solidFill>
                <a:latin typeface="Open Sans"/>
              </a:rPr>
              <a:t>Renforcer</a:t>
            </a:r>
            <a:r>
              <a:rPr lang="en-US" sz="2372">
                <a:solidFill>
                  <a:srgbClr val="000000"/>
                </a:solidFill>
                <a:latin typeface="Open Sans"/>
              </a:rPr>
              <a:t> le partage des </a:t>
            </a:r>
            <a:r>
              <a:rPr lang="en-US" sz="2372" err="1">
                <a:solidFill>
                  <a:srgbClr val="000000"/>
                </a:solidFill>
                <a:latin typeface="Open Sans"/>
              </a:rPr>
              <a:t>responsabilités</a:t>
            </a:r>
            <a:endParaRPr lang="en-US" sz="2372">
              <a:solidFill>
                <a:srgbClr val="000000"/>
              </a:solidFill>
              <a:latin typeface="Open Sans"/>
            </a:endParaRPr>
          </a:p>
          <a:p>
            <a:pPr marL="0" lvl="0" indent="0" algn="l">
              <a:lnSpc>
                <a:spcPts val="2847"/>
              </a:lnSpc>
              <a:spcBef>
                <a:spcPct val="0"/>
              </a:spcBef>
            </a:pPr>
            <a:endParaRPr lang="en-US" sz="2372">
              <a:solidFill>
                <a:srgbClr val="000000"/>
              </a:solidFill>
              <a:latin typeface="Open Sans"/>
            </a:endParaRPr>
          </a:p>
        </p:txBody>
      </p:sp>
      <p:sp>
        <p:nvSpPr>
          <p:cNvPr id="35" name="TextBox 35"/>
          <p:cNvSpPr txBox="1"/>
          <p:nvPr/>
        </p:nvSpPr>
        <p:spPr>
          <a:xfrm>
            <a:off x="1817830" y="6727898"/>
            <a:ext cx="7001548" cy="1077258"/>
          </a:xfrm>
          <a:prstGeom prst="rect">
            <a:avLst/>
          </a:prstGeom>
        </p:spPr>
        <p:txBody>
          <a:bodyPr lIns="0" tIns="0" rIns="0" bIns="0" rtlCol="0" anchor="t">
            <a:spAutoFit/>
          </a:bodyPr>
          <a:lstStyle/>
          <a:p>
            <a:pPr>
              <a:lnSpc>
                <a:spcPts val="2847"/>
              </a:lnSpc>
            </a:pPr>
            <a:r>
              <a:rPr lang="en-US" sz="2372">
                <a:solidFill>
                  <a:srgbClr val="000000"/>
                </a:solidFill>
                <a:latin typeface="Open Sans"/>
              </a:rPr>
              <a:t>Respecter pleinement les sportifs au lieu de les surmener</a:t>
            </a:r>
          </a:p>
          <a:p>
            <a:pPr marL="0" lvl="0" indent="0" algn="l">
              <a:lnSpc>
                <a:spcPts val="2847"/>
              </a:lnSpc>
              <a:spcBef>
                <a:spcPct val="0"/>
              </a:spcBef>
            </a:pPr>
            <a:endParaRPr lang="en-US" sz="2372">
              <a:solidFill>
                <a:srgbClr val="000000"/>
              </a:solidFill>
              <a:latin typeface="Open Sans"/>
            </a:endParaRPr>
          </a:p>
        </p:txBody>
      </p:sp>
      <p:sp>
        <p:nvSpPr>
          <p:cNvPr id="36" name="TextBox 36"/>
          <p:cNvSpPr txBox="1"/>
          <p:nvPr/>
        </p:nvSpPr>
        <p:spPr>
          <a:xfrm>
            <a:off x="1817830" y="7605082"/>
            <a:ext cx="7326170" cy="1077258"/>
          </a:xfrm>
          <a:prstGeom prst="rect">
            <a:avLst/>
          </a:prstGeom>
        </p:spPr>
        <p:txBody>
          <a:bodyPr lIns="0" tIns="0" rIns="0" bIns="0" rtlCol="0" anchor="t">
            <a:spAutoFit/>
          </a:bodyPr>
          <a:lstStyle/>
          <a:p>
            <a:pPr>
              <a:lnSpc>
                <a:spcPts val="2847"/>
              </a:lnSpc>
            </a:pPr>
            <a:r>
              <a:rPr lang="en-US" sz="2372">
                <a:solidFill>
                  <a:srgbClr val="000000"/>
                </a:solidFill>
                <a:latin typeface="Open Sans"/>
              </a:rPr>
              <a:t>Eduquer à une attitude juste envers les autres et la nature</a:t>
            </a:r>
          </a:p>
          <a:p>
            <a:pPr marL="0" lvl="0" indent="0" algn="l">
              <a:lnSpc>
                <a:spcPts val="2847"/>
              </a:lnSpc>
              <a:spcBef>
                <a:spcPct val="0"/>
              </a:spcBef>
            </a:pPr>
            <a:endParaRPr lang="en-US" sz="2372">
              <a:solidFill>
                <a:srgbClr val="000000"/>
              </a:solidFill>
              <a:latin typeface="Open Sans"/>
            </a:endParaRPr>
          </a:p>
        </p:txBody>
      </p:sp>
      <p:sp>
        <p:nvSpPr>
          <p:cNvPr id="37" name="TextBox 37"/>
          <p:cNvSpPr txBox="1"/>
          <p:nvPr/>
        </p:nvSpPr>
        <p:spPr>
          <a:xfrm>
            <a:off x="10169054" y="4580085"/>
            <a:ext cx="8013581" cy="359086"/>
          </a:xfrm>
          <a:prstGeom prst="rect">
            <a:avLst/>
          </a:prstGeom>
        </p:spPr>
        <p:txBody>
          <a:bodyPr lIns="0" tIns="0" rIns="0" bIns="0" rtlCol="0" anchor="t">
            <a:spAutoFit/>
          </a:bodyPr>
          <a:lstStyle/>
          <a:p>
            <a:pPr marL="0" lvl="0" indent="0" algn="l">
              <a:lnSpc>
                <a:spcPts val="2847"/>
              </a:lnSpc>
              <a:spcBef>
                <a:spcPct val="0"/>
              </a:spcBef>
            </a:pPr>
            <a:r>
              <a:rPr lang="en-US" sz="2372">
                <a:solidFill>
                  <a:srgbClr val="000000"/>
                </a:solidFill>
                <a:latin typeface="Open Sans"/>
              </a:rPr>
              <a:t>S’opposer à la violence, à l’exploitation et au harcèlement</a:t>
            </a:r>
          </a:p>
        </p:txBody>
      </p:sp>
      <p:sp>
        <p:nvSpPr>
          <p:cNvPr id="38" name="TextBox 38"/>
          <p:cNvSpPr txBox="1"/>
          <p:nvPr/>
        </p:nvSpPr>
        <p:spPr>
          <a:xfrm>
            <a:off x="10169054" y="5352407"/>
            <a:ext cx="4955248" cy="718172"/>
          </a:xfrm>
          <a:prstGeom prst="rect">
            <a:avLst/>
          </a:prstGeom>
        </p:spPr>
        <p:txBody>
          <a:bodyPr lIns="0" tIns="0" rIns="0" bIns="0" rtlCol="0" anchor="t">
            <a:spAutoFit/>
          </a:bodyPr>
          <a:lstStyle/>
          <a:p>
            <a:pPr>
              <a:lnSpc>
                <a:spcPts val="2847"/>
              </a:lnSpc>
            </a:pPr>
            <a:r>
              <a:rPr lang="en-US" sz="2372">
                <a:solidFill>
                  <a:srgbClr val="000000"/>
                </a:solidFill>
                <a:latin typeface="Open Sans"/>
              </a:rPr>
              <a:t>S’opposer au dopage et à la drogue</a:t>
            </a:r>
          </a:p>
          <a:p>
            <a:pPr marL="0" lvl="0" indent="0" algn="l">
              <a:lnSpc>
                <a:spcPts val="2847"/>
              </a:lnSpc>
              <a:spcBef>
                <a:spcPct val="0"/>
              </a:spcBef>
            </a:pPr>
            <a:endParaRPr lang="en-US" sz="2372">
              <a:solidFill>
                <a:srgbClr val="000000"/>
              </a:solidFill>
              <a:latin typeface="Open Sans"/>
            </a:endParaRPr>
          </a:p>
        </p:txBody>
      </p:sp>
      <p:sp>
        <p:nvSpPr>
          <p:cNvPr id="39" name="TextBox 39"/>
          <p:cNvSpPr txBox="1"/>
          <p:nvPr/>
        </p:nvSpPr>
        <p:spPr>
          <a:xfrm>
            <a:off x="10170526" y="6124730"/>
            <a:ext cx="6654704" cy="718172"/>
          </a:xfrm>
          <a:prstGeom prst="rect">
            <a:avLst/>
          </a:prstGeom>
        </p:spPr>
        <p:txBody>
          <a:bodyPr lIns="0" tIns="0" rIns="0" bIns="0" rtlCol="0" anchor="t">
            <a:spAutoFit/>
          </a:bodyPr>
          <a:lstStyle/>
          <a:p>
            <a:pPr>
              <a:lnSpc>
                <a:spcPts val="2847"/>
              </a:lnSpc>
            </a:pPr>
            <a:r>
              <a:rPr lang="en-US" sz="2372">
                <a:solidFill>
                  <a:srgbClr val="000000"/>
                </a:solidFill>
                <a:latin typeface="Open Sans"/>
              </a:rPr>
              <a:t>Renoncer au tabac et à l’alcool pendant le sport</a:t>
            </a:r>
          </a:p>
          <a:p>
            <a:pPr marL="0" lvl="0" indent="0" algn="l">
              <a:lnSpc>
                <a:spcPts val="2847"/>
              </a:lnSpc>
              <a:spcBef>
                <a:spcPct val="0"/>
              </a:spcBef>
            </a:pPr>
            <a:endParaRPr lang="en-US" sz="2372">
              <a:solidFill>
                <a:srgbClr val="000000"/>
              </a:solidFill>
              <a:latin typeface="Open Sans"/>
            </a:endParaRPr>
          </a:p>
        </p:txBody>
      </p:sp>
      <p:sp>
        <p:nvSpPr>
          <p:cNvPr id="40" name="TextBox 40"/>
          <p:cNvSpPr txBox="1"/>
          <p:nvPr/>
        </p:nvSpPr>
        <p:spPr>
          <a:xfrm>
            <a:off x="10169054" y="6897053"/>
            <a:ext cx="5392884" cy="718172"/>
          </a:xfrm>
          <a:prstGeom prst="rect">
            <a:avLst/>
          </a:prstGeom>
        </p:spPr>
        <p:txBody>
          <a:bodyPr lIns="0" tIns="0" rIns="0" bIns="0" rtlCol="0" anchor="t">
            <a:spAutoFit/>
          </a:bodyPr>
          <a:lstStyle/>
          <a:p>
            <a:pPr>
              <a:lnSpc>
                <a:spcPts val="2847"/>
              </a:lnSpc>
            </a:pPr>
            <a:r>
              <a:rPr lang="en-US" sz="2372">
                <a:solidFill>
                  <a:srgbClr val="000000"/>
                </a:solidFill>
                <a:latin typeface="Open Sans"/>
              </a:rPr>
              <a:t>S’opposer à toute forme de corruption</a:t>
            </a:r>
          </a:p>
          <a:p>
            <a:pPr marL="0" lvl="0" indent="0" algn="l">
              <a:lnSpc>
                <a:spcPts val="2847"/>
              </a:lnSpc>
              <a:spcBef>
                <a:spcPct val="0"/>
              </a:spcBef>
            </a:pPr>
            <a:endParaRPr lang="en-US" sz="2372">
              <a:solidFill>
                <a:srgbClr val="000000"/>
              </a:solidFill>
              <a:latin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a:p>
        </p:txBody>
      </p:sp>
      <p:sp>
        <p:nvSpPr>
          <p:cNvPr id="4" name="Freeform 4"/>
          <p:cNvSpPr/>
          <p:nvPr/>
        </p:nvSpPr>
        <p:spPr>
          <a:xfrm>
            <a:off x="6293067" y="5143500"/>
            <a:ext cx="1865159" cy="1631167"/>
          </a:xfrm>
          <a:custGeom>
            <a:avLst/>
            <a:gdLst/>
            <a:ahLst/>
            <a:cxnLst/>
            <a:rect l="l" t="t" r="r" b="b"/>
            <a:pathLst>
              <a:path w="1865159" h="1631167">
                <a:moveTo>
                  <a:pt x="0" y="0"/>
                </a:moveTo>
                <a:lnTo>
                  <a:pt x="1865159" y="0"/>
                </a:lnTo>
                <a:lnTo>
                  <a:pt x="1865159" y="1631167"/>
                </a:lnTo>
                <a:lnTo>
                  <a:pt x="0" y="1631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CH"/>
          </a:p>
        </p:txBody>
      </p:sp>
      <p:sp>
        <p:nvSpPr>
          <p:cNvPr id="5" name="Freeform 5"/>
          <p:cNvSpPr/>
          <p:nvPr/>
        </p:nvSpPr>
        <p:spPr>
          <a:xfrm>
            <a:off x="1046855" y="2751807"/>
            <a:ext cx="4936695" cy="6853294"/>
          </a:xfrm>
          <a:custGeom>
            <a:avLst/>
            <a:gdLst/>
            <a:ahLst/>
            <a:cxnLst/>
            <a:rect l="l" t="t" r="r" b="b"/>
            <a:pathLst>
              <a:path w="4936695" h="6853294">
                <a:moveTo>
                  <a:pt x="0" y="0"/>
                </a:moveTo>
                <a:lnTo>
                  <a:pt x="4936695" y="0"/>
                </a:lnTo>
                <a:lnTo>
                  <a:pt x="4936695" y="6853293"/>
                </a:lnTo>
                <a:lnTo>
                  <a:pt x="0" y="6853293"/>
                </a:lnTo>
                <a:lnTo>
                  <a:pt x="0" y="0"/>
                </a:lnTo>
                <a:close/>
              </a:path>
            </a:pathLst>
          </a:custGeom>
          <a:blipFill>
            <a:blip r:embed="rId7"/>
            <a:stretch>
              <a:fillRect/>
            </a:stretch>
          </a:blipFill>
        </p:spPr>
        <p:txBody>
          <a:bodyPr/>
          <a:lstStyle/>
          <a:p>
            <a:endParaRPr lang="de-CH"/>
          </a:p>
        </p:txBody>
      </p:sp>
      <p:sp>
        <p:nvSpPr>
          <p:cNvPr id="6" name="TextBox 6"/>
          <p:cNvSpPr txBox="1"/>
          <p:nvPr/>
        </p:nvSpPr>
        <p:spPr>
          <a:xfrm>
            <a:off x="1028700" y="1295116"/>
            <a:ext cx="16230600" cy="1456690"/>
          </a:xfrm>
          <a:prstGeom prst="rect">
            <a:avLst/>
          </a:prstGeom>
        </p:spPr>
        <p:txBody>
          <a:bodyPr lIns="0" tIns="0" rIns="0" bIns="0" rtlCol="0" anchor="t">
            <a:spAutoFit/>
          </a:bodyPr>
          <a:lstStyle/>
          <a:p>
            <a:pPr>
              <a:lnSpc>
                <a:spcPts val="5600"/>
              </a:lnSpc>
            </a:pPr>
            <a:r>
              <a:rPr lang="en-US" sz="5600">
                <a:solidFill>
                  <a:srgbClr val="000000"/>
                </a:solidFill>
                <a:latin typeface="DIN Next Slab Pro 2"/>
              </a:rPr>
              <a:t>Les Statuts en matière d’éthique du sport suisse</a:t>
            </a:r>
          </a:p>
          <a:p>
            <a:pPr>
              <a:lnSpc>
                <a:spcPts val="5600"/>
              </a:lnSpc>
              <a:spcBef>
                <a:spcPct val="0"/>
              </a:spcBef>
            </a:pPr>
            <a:endParaRPr lang="en-US" sz="5600">
              <a:solidFill>
                <a:srgbClr val="000000"/>
              </a:solidFill>
              <a:latin typeface="DIN Next Slab Pro 2"/>
            </a:endParaRPr>
          </a:p>
        </p:txBody>
      </p:sp>
      <p:pic>
        <p:nvPicPr>
          <p:cNvPr id="8" name="Grafik 7">
            <a:extLst>
              <a:ext uri="{FF2B5EF4-FFF2-40B4-BE49-F238E27FC236}">
                <a16:creationId xmlns:a16="http://schemas.microsoft.com/office/drawing/2014/main" id="{F4CFF65A-FC7F-0BA0-D06B-C134B85B0328}"/>
              </a:ext>
            </a:extLst>
          </p:cNvPr>
          <p:cNvPicPr>
            <a:picLocks noChangeAspect="1"/>
          </p:cNvPicPr>
          <p:nvPr/>
        </p:nvPicPr>
        <p:blipFill>
          <a:blip r:embed="rId8"/>
          <a:stretch>
            <a:fillRect/>
          </a:stretch>
        </p:blipFill>
        <p:spPr>
          <a:xfrm>
            <a:off x="6013558" y="2634018"/>
            <a:ext cx="12274442" cy="69710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Kreis, Screenshot, Grafiken enthält.&#10;&#10;Automatisch generierte Beschreibung">
            <a:extLst>
              <a:ext uri="{FF2B5EF4-FFF2-40B4-BE49-F238E27FC236}">
                <a16:creationId xmlns:a16="http://schemas.microsoft.com/office/drawing/2014/main" id="{E0EE0FAA-8A2B-2BB4-837E-3C0FB0F5F5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1572"/>
            <a:ext cx="18364200" cy="10328572"/>
          </a:xfrm>
          <a:prstGeom prst="rect">
            <a:avLst/>
          </a:prstGeom>
        </p:spPr>
      </p:pic>
      <p:sp>
        <p:nvSpPr>
          <p:cNvPr id="7" name="Textfeld 6">
            <a:extLst>
              <a:ext uri="{FF2B5EF4-FFF2-40B4-BE49-F238E27FC236}">
                <a16:creationId xmlns:a16="http://schemas.microsoft.com/office/drawing/2014/main" id="{F8DD2CAB-0C4D-D93C-31D8-F45A0D82BCAF}"/>
              </a:ext>
            </a:extLst>
          </p:cNvPr>
          <p:cNvSpPr txBox="1"/>
          <p:nvPr/>
        </p:nvSpPr>
        <p:spPr>
          <a:xfrm>
            <a:off x="4244454" y="4157320"/>
            <a:ext cx="3868718" cy="764120"/>
          </a:xfrm>
          <a:prstGeom prst="rect">
            <a:avLst/>
          </a:prstGeom>
          <a:noFill/>
        </p:spPr>
        <p:txBody>
          <a:bodyPr wrap="square">
            <a:spAutoFit/>
          </a:bodyPr>
          <a:lstStyle/>
          <a:p>
            <a:pPr>
              <a:lnSpc>
                <a:spcPts val="5600"/>
              </a:lnSpc>
              <a:spcBef>
                <a:spcPct val="0"/>
              </a:spcBef>
            </a:pPr>
            <a:r>
              <a:rPr lang="en-US" sz="4000" b="1" err="1">
                <a:solidFill>
                  <a:schemeClr val="bg1"/>
                </a:solidFill>
                <a:latin typeface="DIN Next Slab Pro 2"/>
              </a:rPr>
              <a:t>Vers</a:t>
            </a:r>
            <a:r>
              <a:rPr lang="en-US" sz="4000" b="1">
                <a:solidFill>
                  <a:schemeClr val="bg1"/>
                </a:solidFill>
                <a:latin typeface="DIN Next Slab Pro 2"/>
              </a:rPr>
              <a:t> le podcast</a:t>
            </a:r>
          </a:p>
        </p:txBody>
      </p:sp>
      <p:pic>
        <p:nvPicPr>
          <p:cNvPr id="9" name="Grafik 8" descr="Pfeil: Kurve im Uhrzeigersinn mit einfarbiger Füllung">
            <a:extLst>
              <a:ext uri="{FF2B5EF4-FFF2-40B4-BE49-F238E27FC236}">
                <a16:creationId xmlns:a16="http://schemas.microsoft.com/office/drawing/2014/main" id="{D9CCED8C-0EEA-D17A-7D78-EB30C8DA14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895145">
            <a:off x="2999862" y="3820234"/>
            <a:ext cx="1015619" cy="1067703"/>
          </a:xfrm>
          <a:prstGeom prst="rect">
            <a:avLst/>
          </a:prstGeom>
        </p:spPr>
      </p:pic>
      <p:pic>
        <p:nvPicPr>
          <p:cNvPr id="3" name="Grafik 2" descr="Ein Bild, das Muster, Quadrat, Pixel, nähen enthält.&#10;&#10;Automatisch generierte Beschreibung">
            <a:extLst>
              <a:ext uri="{FF2B5EF4-FFF2-40B4-BE49-F238E27FC236}">
                <a16:creationId xmlns:a16="http://schemas.microsoft.com/office/drawing/2014/main" id="{0DC6E8A4-C214-DC99-F888-81EEF7A173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342900"/>
            <a:ext cx="3392435" cy="3392435"/>
          </a:xfrm>
          <a:prstGeom prst="rect">
            <a:avLst/>
          </a:prstGeom>
        </p:spPr>
      </p:pic>
    </p:spTree>
    <p:extLst>
      <p:ext uri="{BB962C8B-B14F-4D97-AF65-F5344CB8AC3E}">
        <p14:creationId xmlns:p14="http://schemas.microsoft.com/office/powerpoint/2010/main" val="2403206081"/>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40FD-6832-1717-235B-A4E509B21BC0}"/>
            </a:ext>
          </a:extLst>
        </p:cNvPr>
        <p:cNvGrpSpPr/>
        <p:nvPr/>
      </p:nvGrpSpPr>
      <p:grpSpPr>
        <a:xfrm>
          <a:off x="0" y="0"/>
          <a:ext cx="0" cy="0"/>
          <a:chOff x="0" y="0"/>
          <a:chExt cx="0" cy="0"/>
        </a:xfrm>
      </p:grpSpPr>
      <p:sp>
        <p:nvSpPr>
          <p:cNvPr id="13" name="Freeform 2">
            <a:extLst>
              <a:ext uri="{FF2B5EF4-FFF2-40B4-BE49-F238E27FC236}">
                <a16:creationId xmlns:a16="http://schemas.microsoft.com/office/drawing/2014/main" id="{4432E889-A447-21B6-52A6-440997CC8511}"/>
              </a:ext>
            </a:extLst>
          </p:cNvPr>
          <p:cNvSpPr/>
          <p:nvPr/>
        </p:nvSpPr>
        <p:spPr>
          <a:xfrm>
            <a:off x="737339" y="508402"/>
            <a:ext cx="619033" cy="782686"/>
          </a:xfrm>
          <a:custGeom>
            <a:avLst/>
            <a:gdLst/>
            <a:ahLst/>
            <a:cxnLst/>
            <a:rect l="l" t="t" r="r" b="b"/>
            <a:pathLst>
              <a:path w="619033" h="782686">
                <a:moveTo>
                  <a:pt x="0" y="0"/>
                </a:moveTo>
                <a:lnTo>
                  <a:pt x="619033" y="0"/>
                </a:lnTo>
                <a:lnTo>
                  <a:pt x="619033" y="782685"/>
                </a:lnTo>
                <a:lnTo>
                  <a:pt x="0" y="7826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CH"/>
          </a:p>
        </p:txBody>
      </p:sp>
      <p:sp>
        <p:nvSpPr>
          <p:cNvPr id="14" name="TextBox 9">
            <a:extLst>
              <a:ext uri="{FF2B5EF4-FFF2-40B4-BE49-F238E27FC236}">
                <a16:creationId xmlns:a16="http://schemas.microsoft.com/office/drawing/2014/main" id="{BE534986-E6E7-CFFA-F931-7A98F6641624}"/>
              </a:ext>
            </a:extLst>
          </p:cNvPr>
          <p:cNvSpPr txBox="1"/>
          <p:nvPr/>
        </p:nvSpPr>
        <p:spPr>
          <a:xfrm>
            <a:off x="1028700" y="1295116"/>
            <a:ext cx="16344900" cy="1436291"/>
          </a:xfrm>
          <a:prstGeom prst="rect">
            <a:avLst/>
          </a:prstGeom>
        </p:spPr>
        <p:txBody>
          <a:bodyPr wrap="square" lIns="0" tIns="0" rIns="0" bIns="0" rtlCol="0" anchor="t">
            <a:spAutoFit/>
          </a:bodyPr>
          <a:lstStyle/>
          <a:p>
            <a:pPr>
              <a:lnSpc>
                <a:spcPts val="5600"/>
              </a:lnSpc>
              <a:spcBef>
                <a:spcPct val="0"/>
              </a:spcBef>
            </a:pPr>
            <a:r>
              <a:rPr lang="en-US" sz="5600" err="1">
                <a:solidFill>
                  <a:srgbClr val="000000"/>
                </a:solidFill>
                <a:latin typeface="DIN Next Slab Pro 2"/>
              </a:rPr>
              <a:t>Boussole</a:t>
            </a:r>
            <a:r>
              <a:rPr lang="en-US" sz="5600">
                <a:solidFill>
                  <a:srgbClr val="000000"/>
                </a:solidFill>
                <a:latin typeface="DIN Next Slab Pro 2"/>
              </a:rPr>
              <a:t> </a:t>
            </a:r>
            <a:r>
              <a:rPr lang="en-US" sz="5600" err="1">
                <a:solidFill>
                  <a:srgbClr val="000000"/>
                </a:solidFill>
                <a:latin typeface="DIN Next Slab Pro 2"/>
              </a:rPr>
              <a:t>éthique</a:t>
            </a:r>
            <a:endParaRPr lang="en-US" sz="5600">
              <a:solidFill>
                <a:srgbClr val="000000"/>
              </a:solidFill>
              <a:latin typeface="DIN Next Slab Pro 2"/>
            </a:endParaRPr>
          </a:p>
          <a:p>
            <a:pPr>
              <a:lnSpc>
                <a:spcPts val="5600"/>
              </a:lnSpc>
              <a:spcBef>
                <a:spcPct val="0"/>
              </a:spcBef>
            </a:pPr>
            <a:r>
              <a:rPr lang="en-US" sz="4800">
                <a:solidFill>
                  <a:srgbClr val="000000"/>
                </a:solidFill>
                <a:latin typeface="DIN Next Slab Pro 2"/>
              </a:rPr>
              <a:t>Classification des situations à danger, à </a:t>
            </a:r>
            <a:r>
              <a:rPr lang="en-US" sz="4800" err="1">
                <a:solidFill>
                  <a:srgbClr val="000000"/>
                </a:solidFill>
                <a:latin typeface="DIN Next Slab Pro 2"/>
              </a:rPr>
              <a:t>risque</a:t>
            </a:r>
            <a:r>
              <a:rPr lang="en-US" sz="4800">
                <a:solidFill>
                  <a:srgbClr val="000000"/>
                </a:solidFill>
                <a:latin typeface="DIN Next Slab Pro 2"/>
              </a:rPr>
              <a:t> et de crise</a:t>
            </a:r>
          </a:p>
        </p:txBody>
      </p:sp>
      <p:pic>
        <p:nvPicPr>
          <p:cNvPr id="6" name="Grafik 5" descr="Ein Bild, das Text, Handy, Gerät, mobiles Gerät enthält.&#10;&#10;Automatisch generierte Beschreibung">
            <a:extLst>
              <a:ext uri="{FF2B5EF4-FFF2-40B4-BE49-F238E27FC236}">
                <a16:creationId xmlns:a16="http://schemas.microsoft.com/office/drawing/2014/main" id="{0FDC4A2C-6028-B918-22D2-3711EF0D3F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491" y="3406799"/>
            <a:ext cx="5097439" cy="6371799"/>
          </a:xfrm>
          <a:prstGeom prst="rect">
            <a:avLst/>
          </a:prstGeom>
        </p:spPr>
      </p:pic>
      <p:pic>
        <p:nvPicPr>
          <p:cNvPr id="8" name="Grafik 7">
            <a:extLst>
              <a:ext uri="{FF2B5EF4-FFF2-40B4-BE49-F238E27FC236}">
                <a16:creationId xmlns:a16="http://schemas.microsoft.com/office/drawing/2014/main" id="{AC6CA8DF-8951-D64A-FDF8-1072F2589D8B}"/>
              </a:ext>
            </a:extLst>
          </p:cNvPr>
          <p:cNvPicPr>
            <a:picLocks noChangeAspect="1"/>
          </p:cNvPicPr>
          <p:nvPr/>
        </p:nvPicPr>
        <p:blipFill>
          <a:blip r:embed="rId6"/>
          <a:stretch>
            <a:fillRect/>
          </a:stretch>
        </p:blipFill>
        <p:spPr>
          <a:xfrm>
            <a:off x="5805702" y="2988860"/>
            <a:ext cx="11745319" cy="7032176"/>
          </a:xfrm>
          <a:prstGeom prst="rect">
            <a:avLst/>
          </a:prstGeom>
        </p:spPr>
      </p:pic>
      <p:pic>
        <p:nvPicPr>
          <p:cNvPr id="10" name="Grafik 9">
            <a:extLst>
              <a:ext uri="{FF2B5EF4-FFF2-40B4-BE49-F238E27FC236}">
                <a16:creationId xmlns:a16="http://schemas.microsoft.com/office/drawing/2014/main" id="{0544308D-FBB3-F049-EF93-65ADCD01261E}"/>
              </a:ext>
            </a:extLst>
          </p:cNvPr>
          <p:cNvPicPr>
            <a:picLocks noChangeAspect="1"/>
          </p:cNvPicPr>
          <p:nvPr/>
        </p:nvPicPr>
        <p:blipFill>
          <a:blip r:embed="rId7"/>
          <a:stretch>
            <a:fillRect/>
          </a:stretch>
        </p:blipFill>
        <p:spPr>
          <a:xfrm>
            <a:off x="16404609" y="8382258"/>
            <a:ext cx="1883391" cy="1895975"/>
          </a:xfrm>
          <a:prstGeom prst="rect">
            <a:avLst/>
          </a:prstGeom>
        </p:spPr>
      </p:pic>
    </p:spTree>
    <p:extLst>
      <p:ext uri="{BB962C8B-B14F-4D97-AF65-F5344CB8AC3E}">
        <p14:creationId xmlns:p14="http://schemas.microsoft.com/office/powerpoint/2010/main" val="1225780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A2E58F75D974D4399D2DD75DA38A585" ma:contentTypeVersion="29" ma:contentTypeDescription="Ein neues Dokument erstellen." ma:contentTypeScope="" ma:versionID="365659c3bfb9d75c56ec050fed29ecef">
  <xsd:schema xmlns:xsd="http://www.w3.org/2001/XMLSchema" xmlns:xs="http://www.w3.org/2001/XMLSchema" xmlns:p="http://schemas.microsoft.com/office/2006/metadata/properties" xmlns:ns2="08335e42-d1bc-437b-8167-bcd0a260c3fa" xmlns:ns3="b019e57a-f46a-45d6-a02c-3fe1ec43f0da" targetNamespace="http://schemas.microsoft.com/office/2006/metadata/properties" ma:root="true" ma:fieldsID="9f6a220a5b7c0f56983ce83758efa823" ns2:_="" ns3:_="">
    <xsd:import namespace="08335e42-d1bc-437b-8167-bcd0a260c3fa"/>
    <xsd:import namespace="b019e57a-f46a-45d6-a02c-3fe1ec43f0da"/>
    <xsd:element name="properties">
      <xsd:complexType>
        <xsd:sequence>
          <xsd:element name="documentManagement">
            <xsd:complexType>
              <xsd:all>
                <xsd:element ref="ns2:ocabb7c9111d45bd899af5c466959816" minOccurs="0"/>
                <xsd:element ref="ns2:ja5e11d7f7134c31ad79634a5e80ccff" minOccurs="0"/>
                <xsd:element ref="ns2:dbbc9c633c5f4754b1034a3ab46523e2" minOccurs="0"/>
                <xsd:element ref="ns2:o4dc896029c24eb98bb4e34db961ba48" minOccurs="0"/>
                <xsd:element ref="ns2:jaaca093f5ef470ba9b2314fc9830664" minOccurs="0"/>
                <xsd:element ref="ns2:h366f4db74674f7a86bb9813b5fe9203" minOccurs="0"/>
                <xsd:element ref="ns2:TaxCatchAll"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335e42-d1bc-437b-8167-bcd0a260c3fa" elementFormDefault="qualified">
    <xsd:import namespace="http://schemas.microsoft.com/office/2006/documentManagement/types"/>
    <xsd:import namespace="http://schemas.microsoft.com/office/infopath/2007/PartnerControls"/>
    <xsd:element name="ocabb7c9111d45bd899af5c466959816" ma:index="8" nillable="true" ma:taxonomy="true" ma:internalName="ocabb7c9111d45bd899af5c466959816" ma:taxonomyFieldName="Dokumententyp" ma:displayName="Dokumententyp" ma:default="" ma:fieldId="{8cabb7c9-111d-45bd-899a-f5c466959816}" ma:sspId="d2955659-770c-425f-ae21-327d84164290" ma:termSetId="68069851-1c22-4ccf-827e-37ed37deaf30" ma:anchorId="00000000-0000-0000-0000-000000000000" ma:open="false" ma:isKeyword="false">
      <xsd:complexType>
        <xsd:sequence>
          <xsd:element ref="pc:Terms" minOccurs="0" maxOccurs="1"/>
        </xsd:sequence>
      </xsd:complexType>
    </xsd:element>
    <xsd:element name="ja5e11d7f7134c31ad79634a5e80ccff" ma:index="9" nillable="true" ma:taxonomy="true" ma:internalName="ja5e11d7f7134c31ad79634a5e80ccff" ma:taxonomyFieldName="Dokumentenklasse" ma:displayName="Dokumentenklasse" ma:default="" ma:fieldId="{3a5e11d7-f713-4c31-ad79-634a5e80ccff}" ma:sspId="d2955659-770c-425f-ae21-327d84164290" ma:termSetId="c4e9a200-d8b4-4a46-97a4-f144544fbaea" ma:anchorId="00000000-0000-0000-0000-000000000000" ma:open="false" ma:isKeyword="false">
      <xsd:complexType>
        <xsd:sequence>
          <xsd:element ref="pc:Terms" minOccurs="0" maxOccurs="1"/>
        </xsd:sequence>
      </xsd:complexType>
    </xsd:element>
    <xsd:element name="dbbc9c633c5f4754b1034a3ab46523e2" ma:index="10" nillable="true" ma:taxonomy="true" ma:internalName="dbbc9c633c5f4754b1034a3ab46523e2" ma:taxonomyFieldName="Abteilung" ma:displayName="Abteilung" ma:default="1;#Geschäftsleitung|b552b296-8d2d-4d33-a7ad-aebe9c252bb3" ma:fieldId="{dbbc9c63-3c5f-4754-b103-4a3ab46523e2}" ma:sspId="d2955659-770c-425f-ae21-327d84164290" ma:termSetId="e80770ea-b1a7-4e8a-9c4e-94778d08a071" ma:anchorId="00000000-0000-0000-0000-000000000000" ma:open="false" ma:isKeyword="false">
      <xsd:complexType>
        <xsd:sequence>
          <xsd:element ref="pc:Terms" minOccurs="0" maxOccurs="1"/>
        </xsd:sequence>
      </xsd:complexType>
    </xsd:element>
    <xsd:element name="o4dc896029c24eb98bb4e34db961ba48" ma:index="11" nillable="true" ma:taxonomy="true" ma:internalName="o4dc896029c24eb98bb4e34db961ba48" ma:taxonomyFieldName="Bereich" ma:displayName="Bereich" ma:default="2;#Sekretariat|af038c2f-df91-4c85-acaa-ee4a40e0e7ec" ma:fieldId="{84dc8960-29c2-4eb9-8bb4-e34db961ba48}" ma:sspId="d2955659-770c-425f-ae21-327d84164290" ma:termSetId="cc48cfc8-3362-46d4-8ace-de1366a2350b" ma:anchorId="00000000-0000-0000-0000-000000000000" ma:open="false" ma:isKeyword="false">
      <xsd:complexType>
        <xsd:sequence>
          <xsd:element ref="pc:Terms" minOccurs="0" maxOccurs="1"/>
        </xsd:sequence>
      </xsd:complexType>
    </xsd:element>
    <xsd:element name="jaaca093f5ef470ba9b2314fc9830664" ma:index="12" nillable="true" ma:taxonomy="true" ma:internalName="jaaca093f5ef470ba9b2314fc9830664" ma:taxonomyFieldName="Ressort" ma:displayName="Ressort" ma:default="3;#Ethik ＆ Recht|99fe498e-f492-4740-bb94-66676283e36c" ma:fieldId="{3aaca093-f5ef-470b-a9b2-314fc9830664}" ma:sspId="d2955659-770c-425f-ae21-327d84164290" ma:termSetId="3c1a3ccb-e8d0-44a6-98ec-bd8ff75e2dd5" ma:anchorId="00000000-0000-0000-0000-000000000000" ma:open="false" ma:isKeyword="false">
      <xsd:complexType>
        <xsd:sequence>
          <xsd:element ref="pc:Terms" minOccurs="0" maxOccurs="1"/>
        </xsd:sequence>
      </xsd:complexType>
    </xsd:element>
    <xsd:element name="h366f4db74674f7a86bb9813b5fe9203" ma:index="13" nillable="true" ma:taxonomy="true" ma:internalName="h366f4db74674f7a86bb9813b5fe9203" ma:taxonomyFieldName="Fachgruppe" ma:displayName="Fachgruppe" ma:default="" ma:fieldId="{1366f4db-7467-4f7a-86bb-9813b5fe9203}" ma:sspId="d2955659-770c-425f-ae21-327d84164290" ma:termSetId="2167ba34-ee52-491f-b5fe-52aaa9efc096" ma:anchorId="00000000-0000-0000-0000-000000000000" ma:open="false" ma:isKeyword="false">
      <xsd:complexType>
        <xsd:sequence>
          <xsd:element ref="pc:Terms" minOccurs="0" maxOccurs="1"/>
        </xsd:sequence>
      </xsd:complexType>
    </xsd:element>
    <xsd:element name="TaxCatchAll" ma:index="15" nillable="true" ma:displayName="Taxonomiespalte &quot;Alle abfangen&quot;" ma:hidden="true" ma:list="{aa0a2ba2-d614-456e-8e94-60851d458331}" ma:internalName="TaxCatchAll" ma:showField="CatchAllData" ma:web="08335e42-d1bc-437b-8167-bcd0a260c3fa">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19e57a-f46a-45d6-a02c-3fe1ec43f0da"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AutoTags" ma:index="27" nillable="true" ma:displayName="Tags" ma:internalName="MediaServiceAutoTags"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element name="lcf76f155ced4ddcb4097134ff3c332f" ma:index="33" nillable="true" ma:taxonomy="true" ma:internalName="lcf76f155ced4ddcb4097134ff3c332f" ma:taxonomyFieldName="MediaServiceImageTags" ma:displayName="Bildmarkierungen" ma:readOnly="false" ma:fieldId="{5cf76f15-5ced-4ddc-b409-7134ff3c332f}" ma:taxonomyMulti="true" ma:sspId="d2955659-770c-425f-ae21-327d84164290" ma:termSetId="09814cd3-568e-fe90-9814-8d621ff8fb84" ma:anchorId="fba54fb3-c3e1-fe81-a776-ca4b69148c4d" ma:open="true" ma:isKeyword="false">
      <xsd:complexType>
        <xsd:sequence>
          <xsd:element ref="pc:Terms" minOccurs="0" maxOccurs="1"/>
        </xsd:sequence>
      </xsd:complexType>
    </xsd:element>
    <xsd:element name="MediaLengthInSeconds" ma:index="34" nillable="true" ma:displayName="MediaLengthInSeconds" ma:hidden="true" ma:internalName="MediaLengthInSeconds" ma:readOnly="true">
      <xsd:simpleType>
        <xsd:restriction base="dms:Unknown"/>
      </xsd:simpleType>
    </xsd:element>
    <xsd:element name="MediaServiceObjectDetectorVersions" ma:index="35" nillable="true" ma:displayName="MediaServiceObjectDetectorVersions" ma:hidden="true" ma:indexed="true" ma:internalName="MediaServiceObjectDetectorVersions"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4dc896029c24eb98bb4e34db961ba48 xmlns="08335e42-d1bc-437b-8167-bcd0a260c3fa">
      <Terms xmlns="http://schemas.microsoft.com/office/infopath/2007/PartnerControls">
        <TermInfo xmlns="http://schemas.microsoft.com/office/infopath/2007/PartnerControls">
          <TermName xmlns="http://schemas.microsoft.com/office/infopath/2007/PartnerControls">Sekretariat</TermName>
          <TermId xmlns="http://schemas.microsoft.com/office/infopath/2007/PartnerControls">af038c2f-df91-4c85-acaa-ee4a40e0e7ec</TermId>
        </TermInfo>
      </Terms>
    </o4dc896029c24eb98bb4e34db961ba48>
    <lcf76f155ced4ddcb4097134ff3c332f xmlns="b019e57a-f46a-45d6-a02c-3fe1ec43f0da">
      <Terms xmlns="http://schemas.microsoft.com/office/infopath/2007/PartnerControls"/>
    </lcf76f155ced4ddcb4097134ff3c332f>
    <TaxCatchAll xmlns="08335e42-d1bc-437b-8167-bcd0a260c3fa">
      <Value>3</Value>
      <Value>2</Value>
      <Value>1</Value>
    </TaxCatchAll>
    <ja5e11d7f7134c31ad79634a5e80ccff xmlns="08335e42-d1bc-437b-8167-bcd0a260c3fa">
      <Terms xmlns="http://schemas.microsoft.com/office/infopath/2007/PartnerControls"/>
    </ja5e11d7f7134c31ad79634a5e80ccff>
    <ocabb7c9111d45bd899af5c466959816 xmlns="08335e42-d1bc-437b-8167-bcd0a260c3fa">
      <Terms xmlns="http://schemas.microsoft.com/office/infopath/2007/PartnerControls"/>
    </ocabb7c9111d45bd899af5c466959816>
    <dbbc9c633c5f4754b1034a3ab46523e2 xmlns="08335e42-d1bc-437b-8167-bcd0a260c3fa">
      <Terms xmlns="http://schemas.microsoft.com/office/infopath/2007/PartnerControls">
        <TermInfo xmlns="http://schemas.microsoft.com/office/infopath/2007/PartnerControls">
          <TermName xmlns="http://schemas.microsoft.com/office/infopath/2007/PartnerControls">Geschäftsleitung</TermName>
          <TermId xmlns="http://schemas.microsoft.com/office/infopath/2007/PartnerControls">b552b296-8d2d-4d33-a7ad-aebe9c252bb3</TermId>
        </TermInfo>
      </Terms>
    </dbbc9c633c5f4754b1034a3ab46523e2>
    <jaaca093f5ef470ba9b2314fc9830664 xmlns="08335e42-d1bc-437b-8167-bcd0a260c3fa">
      <Terms xmlns="http://schemas.microsoft.com/office/infopath/2007/PartnerControls">
        <TermInfo xmlns="http://schemas.microsoft.com/office/infopath/2007/PartnerControls">
          <TermName xmlns="http://schemas.microsoft.com/office/infopath/2007/PartnerControls">Ethik ＆ Recht</TermName>
          <TermId xmlns="http://schemas.microsoft.com/office/infopath/2007/PartnerControls">99fe498e-f492-4740-bb94-66676283e36c</TermId>
        </TermInfo>
      </Terms>
    </jaaca093f5ef470ba9b2314fc9830664>
    <h366f4db74674f7a86bb9813b5fe9203 xmlns="08335e42-d1bc-437b-8167-bcd0a260c3fa">
      <Terms xmlns="http://schemas.microsoft.com/office/infopath/2007/PartnerControls"/>
    </h366f4db74674f7a86bb9813b5fe9203>
    <MediaLengthInSeconds xmlns="b019e57a-f46a-45d6-a02c-3fe1ec43f0da" xsi:nil="true"/>
    <SharedWithUsers xmlns="08335e42-d1bc-437b-8167-bcd0a260c3fa">
      <UserInfo>
        <DisplayName/>
        <AccountId xsi:nil="true"/>
        <AccountType/>
      </UserInfo>
    </SharedWithUsers>
  </documentManagement>
</p:properties>
</file>

<file path=customXml/itemProps1.xml><?xml version="1.0" encoding="utf-8"?>
<ds:datastoreItem xmlns:ds="http://schemas.openxmlformats.org/officeDocument/2006/customXml" ds:itemID="{5A11215C-C673-43AE-BC63-E13723138EA5}">
  <ds:schemaRefs>
    <ds:schemaRef ds:uri="08335e42-d1bc-437b-8167-bcd0a260c3fa"/>
    <ds:schemaRef ds:uri="b019e57a-f46a-45d6-a02c-3fe1ec43f0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B50974C-4BD5-4DD0-B685-DD115095D3AB}">
  <ds:schemaRefs>
    <ds:schemaRef ds:uri="http://schemas.microsoft.com/sharepoint/v3/contenttype/forms"/>
  </ds:schemaRefs>
</ds:datastoreItem>
</file>

<file path=customXml/itemProps3.xml><?xml version="1.0" encoding="utf-8"?>
<ds:datastoreItem xmlns:ds="http://schemas.openxmlformats.org/officeDocument/2006/customXml" ds:itemID="{D0F1A5CB-DC19-43F6-99C1-2F8D33D5ED5F}">
  <ds:schemaRefs>
    <ds:schemaRef ds:uri="http://schemas.microsoft.com/office/2006/documentManagement/types"/>
    <ds:schemaRef ds:uri="b019e57a-f46a-45d6-a02c-3fe1ec43f0da"/>
    <ds:schemaRef ds:uri="http://schemas.microsoft.com/office/infopath/2007/PartnerControls"/>
    <ds:schemaRef ds:uri="http://purl.org/dc/elements/1.1/"/>
    <ds:schemaRef ds:uri="http://purl.org/dc/terms/"/>
    <ds:schemaRef ds:uri="http://schemas.openxmlformats.org/package/2006/metadata/core-properties"/>
    <ds:schemaRef ds:uri="http://schemas.microsoft.com/office/2006/metadata/properties"/>
    <ds:schemaRef ds:uri="08335e42-d1bc-437b-8167-bcd0a260c3f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2271</Words>
  <Application>Microsoft Office PowerPoint</Application>
  <PresentationFormat>Benutzerdefiniert</PresentationFormat>
  <Paragraphs>197</Paragraphs>
  <Slides>22</Slides>
  <Notes>20</Notes>
  <HiddenSlides>0</HiddenSlides>
  <MMClips>1</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22</vt:i4>
      </vt:variant>
    </vt:vector>
  </HeadingPairs>
  <TitlesOfParts>
    <vt:vector size="31" baseType="lpstr">
      <vt:lpstr>Open Sans</vt:lpstr>
      <vt:lpstr>Arial</vt:lpstr>
      <vt:lpstr>DIN Next Slab Pro 1 Bold</vt:lpstr>
      <vt:lpstr>GTAmerica</vt:lpstr>
      <vt:lpstr>myriad-pro</vt:lpstr>
      <vt:lpstr>DIN Next Slab Pro 1</vt:lpstr>
      <vt:lpstr>DIN Next Slab Pro 2</vt:lpstr>
      <vt:lpstr>Calibri</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Statuts en matière d’éthique du sport suisse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Jeu de transparents de base sur l'éthique et la prévention</dc:title>
  <dc:creator>ethik-recht@stv-fsg.ch</dc:creator>
  <cp:lastModifiedBy>Heer Ramona</cp:lastModifiedBy>
  <cp:revision>1</cp:revision>
  <dcterms:created xsi:type="dcterms:W3CDTF">2006-08-16T00:00:00Z</dcterms:created>
  <dcterms:modified xsi:type="dcterms:W3CDTF">2024-02-28T10:42:54Z</dcterms:modified>
  <dc:identifier>DAF0H1Jargg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0x0101008A2E58F75D974D4399D2DD75DA38A585</vt:lpwstr>
  </property>
  <property fmtid="{D5CDD505-2E9C-101B-9397-08002B2CF9AE}" pid="3" name="xd_ProgID">
    <vt:lpwstr/>
  </property>
  <property fmtid="{D5CDD505-2E9C-101B-9397-08002B2CF9AE}" pid="4" name="MediaServiceImageTags">
    <vt:lpwstr/>
  </property>
  <property fmtid="{D5CDD505-2E9C-101B-9397-08002B2CF9AE}" pid="5" name="Dokumentenklasse">
    <vt:lpwstr/>
  </property>
  <property fmtid="{D5CDD505-2E9C-101B-9397-08002B2CF9AE}" pid="6" name="ComplianceAssetId">
    <vt:lpwstr/>
  </property>
  <property fmtid="{D5CDD505-2E9C-101B-9397-08002B2CF9AE}" pid="7" name="TemplateUrl">
    <vt:lpwstr/>
  </property>
  <property fmtid="{D5CDD505-2E9C-101B-9397-08002B2CF9AE}" pid="8" name="Bereich">
    <vt:lpwstr>2;#Sekretariat|af038c2f-df91-4c85-acaa-ee4a40e0e7ec</vt:lpwstr>
  </property>
  <property fmtid="{D5CDD505-2E9C-101B-9397-08002B2CF9AE}" pid="9" name="_ExtendedDescription">
    <vt:lpwstr/>
  </property>
  <property fmtid="{D5CDD505-2E9C-101B-9397-08002B2CF9AE}" pid="10" name="Fachgruppe">
    <vt:lpwstr/>
  </property>
  <property fmtid="{D5CDD505-2E9C-101B-9397-08002B2CF9AE}" pid="11" name="Abteilung">
    <vt:lpwstr>1;#Geschäftsleitung|b552b296-8d2d-4d33-a7ad-aebe9c252bb3</vt:lpwstr>
  </property>
  <property fmtid="{D5CDD505-2E9C-101B-9397-08002B2CF9AE}" pid="12" name="Dokumententyp">
    <vt:lpwstr/>
  </property>
  <property fmtid="{D5CDD505-2E9C-101B-9397-08002B2CF9AE}" pid="13" name="xd_Signature">
    <vt:lpwstr/>
  </property>
  <property fmtid="{D5CDD505-2E9C-101B-9397-08002B2CF9AE}" pid="14" name="Ressort">
    <vt:lpwstr>3;#Ethik ＆ Recht|99fe498e-f492-4740-bb94-66676283e36c</vt:lpwstr>
  </property>
  <property fmtid="{D5CDD505-2E9C-101B-9397-08002B2CF9AE}" pid="15" name="TriggerFlowInfo">
    <vt:lpwstr/>
  </property>
  <property fmtid="{D5CDD505-2E9C-101B-9397-08002B2CF9AE}" pid="16" name="Order">
    <vt:r8>155700</vt:r8>
  </property>
</Properties>
</file>